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9" r:id="rId2"/>
    <p:sldId id="258" r:id="rId3"/>
    <p:sldId id="269" r:id="rId4"/>
    <p:sldId id="268" r:id="rId5"/>
    <p:sldId id="256" r:id="rId6"/>
    <p:sldId id="270" r:id="rId7"/>
    <p:sldId id="264" r:id="rId8"/>
    <p:sldId id="271" r:id="rId9"/>
    <p:sldId id="272" r:id="rId10"/>
    <p:sldId id="266"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1D0FDD-897D-4B94-884F-535672D1ADC9}" type="datetimeFigureOut">
              <a:rPr lang="it-IT" smtClean="0"/>
              <a:t>22/01/2026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FBBC6A-7CC7-4635-B515-8DE1F166C3E6}" type="slidenum">
              <a:rPr lang="it-IT" smtClean="0"/>
              <a:t>‹N›</a:t>
            </a:fld>
            <a:endParaRPr lang="it-IT"/>
          </a:p>
        </p:txBody>
      </p:sp>
    </p:spTree>
    <p:extLst>
      <p:ext uri="{BB962C8B-B14F-4D97-AF65-F5344CB8AC3E}">
        <p14:creationId xmlns:p14="http://schemas.microsoft.com/office/powerpoint/2010/main" val="3976412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it-IT"/>
          </a:p>
        </p:txBody>
      </p:sp>
      <p:sp>
        <p:nvSpPr>
          <p:cNvPr id="6" name="Slide Number Placeholder 5"/>
          <p:cNvSpPr>
            <a:spLocks noGrp="1"/>
          </p:cNvSpPr>
          <p:nvPr>
            <p:ph type="sldNum" sz="quarter" idx="12"/>
          </p:nvPr>
        </p:nvSpPr>
        <p:spPr>
          <a:xfrm>
            <a:off x="531812" y="4529540"/>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2448799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2093982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1E6754-5F50-4F50-9533-101845B7654B}"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97002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E0A72310-3DB6-486E-80B0-AB7B9CD65D59}" type="datetimeFigureOut">
              <a:rPr lang="it-IT" smtClean="0"/>
              <a:t>22/01/2026</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2119168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E0A72310-3DB6-486E-80B0-AB7B9CD65D59}" type="datetimeFigureOut">
              <a:rPr lang="it-IT" smtClean="0"/>
              <a:t>22/01/2026</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1E6754-5F50-4F50-9533-101845B7654B}"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8677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E0A72310-3DB6-486E-80B0-AB7B9CD65D59}" type="datetimeFigureOut">
              <a:rPr lang="it-IT" smtClean="0"/>
              <a:t>22/01/2026</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4000980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2843841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328206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234309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E0A72310-3DB6-486E-80B0-AB7B9CD65D59}" type="datetimeFigureOut">
              <a:rPr lang="it-IT" smtClean="0"/>
              <a:t>22/01/2026</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4004243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0A72310-3DB6-486E-80B0-AB7B9CD65D59}" type="datetimeFigureOut">
              <a:rPr lang="it-IT" smtClean="0"/>
              <a:t>22/01/2026</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225452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0A72310-3DB6-486E-80B0-AB7B9CD65D59}" type="datetimeFigureOut">
              <a:rPr lang="it-IT" smtClean="0"/>
              <a:t>22/01/2026</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1063347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E0A72310-3DB6-486E-80B0-AB7B9CD65D59}" type="datetimeFigureOut">
              <a:rPr lang="it-IT" smtClean="0"/>
              <a:t>22/01/2026</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1767316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A72310-3DB6-486E-80B0-AB7B9CD65D59}" type="datetimeFigureOut">
              <a:rPr lang="it-IT" smtClean="0"/>
              <a:t>22/01/2026</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3604320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E0A72310-3DB6-486E-80B0-AB7B9CD65D59}" type="datetimeFigureOut">
              <a:rPr lang="it-IT" smtClean="0"/>
              <a:t>22/01/2026</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3907881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E0A72310-3DB6-486E-80B0-AB7B9CD65D59}" type="datetimeFigureOut">
              <a:rPr lang="it-IT" smtClean="0"/>
              <a:t>22/01/2026</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1E6754-5F50-4F50-9533-101845B7654B}" type="slidenum">
              <a:rPr lang="it-IT" smtClean="0"/>
              <a:t>‹N›</a:t>
            </a:fld>
            <a:endParaRPr lang="it-IT"/>
          </a:p>
        </p:txBody>
      </p:sp>
    </p:spTree>
    <p:extLst>
      <p:ext uri="{BB962C8B-B14F-4D97-AF65-F5344CB8AC3E}">
        <p14:creationId xmlns:p14="http://schemas.microsoft.com/office/powerpoint/2010/main" val="4236194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it-IT"/>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it-IT"/>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it-IT"/>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it-IT"/>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it-IT"/>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it-IT"/>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it-IT"/>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it-IT"/>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it-IT"/>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it-IT"/>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it-IT"/>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it-IT"/>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it-IT"/>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it-IT"/>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it-IT"/>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it-IT"/>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it-IT"/>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it-IT"/>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it-IT"/>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it-IT"/>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it-IT"/>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it-IT"/>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it-IT"/>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it-IT"/>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0A72310-3DB6-486E-80B0-AB7B9CD65D59}" type="datetimeFigureOut">
              <a:rPr lang="it-IT" smtClean="0"/>
              <a:t>22/01/2026</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D1E6754-5F50-4F50-9533-101845B7654B}" type="slidenum">
              <a:rPr lang="it-IT" smtClean="0"/>
              <a:t>‹N›</a:t>
            </a:fld>
            <a:endParaRPr lang="it-IT"/>
          </a:p>
        </p:txBody>
      </p:sp>
    </p:spTree>
    <p:extLst>
      <p:ext uri="{BB962C8B-B14F-4D97-AF65-F5344CB8AC3E}">
        <p14:creationId xmlns:p14="http://schemas.microsoft.com/office/powerpoint/2010/main" val="33955272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mailto:g.pagliara@barzano-zanardo.com" TargetMode="External"/><Relationship Id="rId4" Type="http://schemas.openxmlformats.org/officeDocument/2006/relationships/hyperlink" Target="mailto:L.Pedemonte@barzano-zanardo.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G.Pagliara@barzano-zanardo.co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extLst>
              <a:ext uri="{28A0092B-C50C-407E-A947-70E740481C1C}">
                <a14:useLocalDpi xmlns:a14="http://schemas.microsoft.com/office/drawing/2010/main" val="0"/>
              </a:ext>
            </a:extLst>
          </a:blip>
          <a:srcRect/>
          <a:stretch/>
        </p:blipFill>
        <p:spPr>
          <a:xfrm>
            <a:off x="5973334" y="633523"/>
            <a:ext cx="5616154" cy="1619586"/>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183297" y="982514"/>
            <a:ext cx="3773352" cy="1037672"/>
          </a:xfrm>
          <a:prstGeom prst="rect">
            <a:avLst/>
          </a:prstGeom>
        </p:spPr>
      </p:pic>
      <p:sp>
        <p:nvSpPr>
          <p:cNvPr id="5" name="Rettangolo 4"/>
          <p:cNvSpPr/>
          <p:nvPr/>
        </p:nvSpPr>
        <p:spPr>
          <a:xfrm>
            <a:off x="2635619" y="2291116"/>
            <a:ext cx="7585731" cy="707886"/>
          </a:xfrm>
          <a:prstGeom prst="rect">
            <a:avLst/>
          </a:prstGeom>
        </p:spPr>
        <p:txBody>
          <a:bodyPr wrap="none">
            <a:spAutoFit/>
          </a:bodyPr>
          <a:lstStyle/>
          <a:p>
            <a:r>
              <a:rPr lang="en-US" sz="4000" b="1" dirty="0">
                <a:solidFill>
                  <a:srgbClr val="FF0000"/>
                </a:solidFill>
                <a:effectLst>
                  <a:outerShdw blurRad="38100" dist="38100" dir="2700000" algn="tl">
                    <a:srgbClr val="000000">
                      <a:alpha val="43137"/>
                    </a:srgbClr>
                  </a:outerShdw>
                </a:effectLst>
              </a:rPr>
              <a:t>are pleased to offer exhibitors</a:t>
            </a:r>
            <a:endParaRPr lang="it-IT" sz="4000" b="1" dirty="0">
              <a:solidFill>
                <a:srgbClr val="FF0000"/>
              </a:solidFill>
              <a:effectLst>
                <a:outerShdw blurRad="38100" dist="38100" dir="2700000" algn="tl">
                  <a:srgbClr val="000000">
                    <a:alpha val="43137"/>
                  </a:srgbClr>
                </a:outerShdw>
              </a:effectLst>
            </a:endParaRPr>
          </a:p>
        </p:txBody>
      </p:sp>
      <p:sp>
        <p:nvSpPr>
          <p:cNvPr id="7" name="Rettangolo 6"/>
          <p:cNvSpPr/>
          <p:nvPr/>
        </p:nvSpPr>
        <p:spPr>
          <a:xfrm>
            <a:off x="4263945" y="2908433"/>
            <a:ext cx="4240263" cy="707886"/>
          </a:xfrm>
          <a:prstGeom prst="rect">
            <a:avLst/>
          </a:prstGeom>
        </p:spPr>
        <p:txBody>
          <a:bodyPr wrap="none">
            <a:spAutoFit/>
          </a:bodyPr>
          <a:lstStyle/>
          <a:p>
            <a:r>
              <a:rPr lang="en-US" sz="4000" b="1" dirty="0">
                <a:solidFill>
                  <a:srgbClr val="FF0000"/>
                </a:solidFill>
                <a:effectLst>
                  <a:outerShdw blurRad="38100" dist="38100" dir="2700000" algn="tl">
                    <a:srgbClr val="000000">
                      <a:alpha val="43137"/>
                    </a:srgbClr>
                  </a:outerShdw>
                </a:effectLst>
              </a:rPr>
              <a:t>the free services</a:t>
            </a:r>
            <a:endParaRPr lang="it-IT" sz="4000" b="1" dirty="0">
              <a:solidFill>
                <a:srgbClr val="FF0000"/>
              </a:solidFill>
              <a:effectLst>
                <a:outerShdw blurRad="38100" dist="38100" dir="2700000" algn="tl">
                  <a:srgbClr val="000000">
                    <a:alpha val="43137"/>
                  </a:srgbClr>
                </a:outerShdw>
              </a:effectLst>
            </a:endParaRPr>
          </a:p>
        </p:txBody>
      </p:sp>
      <p:sp>
        <p:nvSpPr>
          <p:cNvPr id="8" name="Rettangolo 7"/>
          <p:cNvSpPr/>
          <p:nvPr/>
        </p:nvSpPr>
        <p:spPr>
          <a:xfrm>
            <a:off x="4610582" y="3618467"/>
            <a:ext cx="3369833" cy="707886"/>
          </a:xfrm>
          <a:prstGeom prst="rect">
            <a:avLst/>
          </a:prstGeom>
        </p:spPr>
        <p:txBody>
          <a:bodyPr wrap="none">
            <a:spAutoFit/>
          </a:bodyPr>
          <a:lstStyle/>
          <a:p>
            <a:r>
              <a:rPr lang="en-US" sz="4000" b="1" dirty="0">
                <a:solidFill>
                  <a:srgbClr val="FF0000"/>
                </a:solidFill>
                <a:effectLst>
                  <a:outerShdw blurRad="38100" dist="38100" dir="2700000" algn="tl">
                    <a:srgbClr val="000000">
                      <a:alpha val="43137"/>
                    </a:srgbClr>
                  </a:outerShdw>
                </a:effectLst>
              </a:rPr>
              <a:t>in the field of</a:t>
            </a:r>
            <a:endParaRPr lang="it-IT" sz="4000" b="1" dirty="0">
              <a:solidFill>
                <a:srgbClr val="FF0000"/>
              </a:solidFill>
              <a:effectLst>
                <a:outerShdw blurRad="38100" dist="38100" dir="2700000" algn="tl">
                  <a:srgbClr val="000000">
                    <a:alpha val="43137"/>
                  </a:srgbClr>
                </a:outerShdw>
              </a:effectLst>
            </a:endParaRPr>
          </a:p>
        </p:txBody>
      </p:sp>
      <p:sp>
        <p:nvSpPr>
          <p:cNvPr id="9" name="Rettangolo 8"/>
          <p:cNvSpPr/>
          <p:nvPr/>
        </p:nvSpPr>
        <p:spPr>
          <a:xfrm>
            <a:off x="1428596" y="5305169"/>
            <a:ext cx="3469219"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ORIENTATION</a:t>
            </a:r>
            <a:endParaRPr lang="it-IT" sz="4000" b="1" dirty="0">
              <a:solidFill>
                <a:srgbClr val="FF0000"/>
              </a:solidFill>
              <a:effectLst>
                <a:outerShdw blurRad="38100" dist="38100" dir="2700000" algn="tl">
                  <a:srgbClr val="000000">
                    <a:alpha val="43137"/>
                  </a:srgbClr>
                </a:outerShdw>
              </a:effectLst>
            </a:endParaRPr>
          </a:p>
        </p:txBody>
      </p:sp>
      <p:sp>
        <p:nvSpPr>
          <p:cNvPr id="10" name="Rettangolo 9"/>
          <p:cNvSpPr/>
          <p:nvPr/>
        </p:nvSpPr>
        <p:spPr>
          <a:xfrm>
            <a:off x="8792044" y="5305169"/>
            <a:ext cx="3252814"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PROTECTION</a:t>
            </a:r>
            <a:endParaRPr lang="it-IT" sz="4000" b="1" dirty="0">
              <a:solidFill>
                <a:srgbClr val="FF0000"/>
              </a:solidFill>
              <a:effectLst>
                <a:outerShdw blurRad="38100" dist="38100" dir="2700000" algn="tl">
                  <a:srgbClr val="000000">
                    <a:alpha val="43137"/>
                  </a:srgbClr>
                </a:outerShdw>
              </a:effectLst>
            </a:endParaRPr>
          </a:p>
        </p:txBody>
      </p:sp>
      <p:sp>
        <p:nvSpPr>
          <p:cNvPr id="11" name="Rettangolo 10"/>
          <p:cNvSpPr/>
          <p:nvPr/>
        </p:nvSpPr>
        <p:spPr>
          <a:xfrm>
            <a:off x="3560614" y="4333909"/>
            <a:ext cx="5469767" cy="707886"/>
          </a:xfrm>
          <a:prstGeom prst="rect">
            <a:avLst/>
          </a:prstGeom>
        </p:spPr>
        <p:txBody>
          <a:bodyPr wrap="none">
            <a:spAutoFit/>
          </a:bodyPr>
          <a:lstStyle/>
          <a:p>
            <a:r>
              <a:rPr lang="en-US" sz="4000" b="1" u="sng" dirty="0">
                <a:solidFill>
                  <a:srgbClr val="FF0000"/>
                </a:solidFill>
                <a:effectLst>
                  <a:outerShdw blurRad="38100" dist="38100" dir="2700000" algn="tl">
                    <a:srgbClr val="000000">
                      <a:alpha val="43137"/>
                    </a:srgbClr>
                  </a:outerShdw>
                </a:effectLst>
              </a:rPr>
              <a:t>INDUSTRIAL PROPERTY</a:t>
            </a:r>
            <a:endParaRPr lang="it-IT" sz="4000" b="1" u="sng" dirty="0">
              <a:solidFill>
                <a:srgbClr val="FF0000"/>
              </a:solidFill>
              <a:effectLst>
                <a:outerShdw blurRad="38100" dist="38100" dir="2700000" algn="tl">
                  <a:srgbClr val="000000">
                    <a:alpha val="43137"/>
                  </a:srgbClr>
                </a:outerShdw>
              </a:effectLst>
            </a:endParaRPr>
          </a:p>
        </p:txBody>
      </p:sp>
      <p:sp>
        <p:nvSpPr>
          <p:cNvPr id="4" name="Freccia tridirezionale 3"/>
          <p:cNvSpPr/>
          <p:nvPr/>
        </p:nvSpPr>
        <p:spPr>
          <a:xfrm>
            <a:off x="5752456" y="5162663"/>
            <a:ext cx="2152618" cy="850392"/>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82770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6" name="Rettangolo 5"/>
          <p:cNvSpPr/>
          <p:nvPr/>
        </p:nvSpPr>
        <p:spPr>
          <a:xfrm>
            <a:off x="2992294" y="2359516"/>
            <a:ext cx="6096000" cy="461665"/>
          </a:xfrm>
          <a:prstGeom prst="rect">
            <a:avLst/>
          </a:prstGeom>
        </p:spPr>
        <p:txBody>
          <a:bodyPr>
            <a:spAutoFit/>
          </a:bodyPr>
          <a:lstStyle/>
          <a:p>
            <a:pPr algn="ctr"/>
            <a:r>
              <a:rPr lang="it-IT" sz="2400" b="1">
                <a:effectLst>
                  <a:outerShdw blurRad="38100" dist="38100" dir="2700000" algn="tl">
                    <a:srgbClr val="000000">
                      <a:alpha val="43137"/>
                    </a:srgbClr>
                  </a:outerShdw>
                </a:effectLst>
              </a:rPr>
              <a:t>Otherwise</a:t>
            </a:r>
            <a:endParaRPr lang="it-IT" b="1" dirty="0">
              <a:effectLst>
                <a:outerShdw blurRad="38100" dist="38100" dir="2700000" algn="tl">
                  <a:srgbClr val="000000">
                    <a:alpha val="43137"/>
                  </a:srgbClr>
                </a:outerShdw>
              </a:effectLst>
            </a:endParaRPr>
          </a:p>
        </p:txBody>
      </p:sp>
      <p:sp>
        <p:nvSpPr>
          <p:cNvPr id="7" name="CasellaDiTesto 6"/>
          <p:cNvSpPr txBox="1"/>
          <p:nvPr/>
        </p:nvSpPr>
        <p:spPr>
          <a:xfrm>
            <a:off x="2035311" y="2817337"/>
            <a:ext cx="9440405" cy="523220"/>
          </a:xfrm>
          <a:prstGeom prst="rect">
            <a:avLst/>
          </a:prstGeom>
          <a:noFill/>
        </p:spPr>
        <p:txBody>
          <a:bodyPr wrap="none" rtlCol="0">
            <a:spAutoFit/>
          </a:bodyPr>
          <a:lstStyle/>
          <a:p>
            <a:pPr marL="285750" indent="-285750">
              <a:buFont typeface="Wingdings" panose="05000000000000000000" pitchFamily="2" charset="2"/>
              <a:buChar char="Ø"/>
            </a:pPr>
            <a:r>
              <a:rPr lang="it-IT" sz="2800" b="1" dirty="0">
                <a:effectLst>
                  <a:outerShdw blurRad="38100" dist="38100" dir="2700000" algn="tl">
                    <a:srgbClr val="000000">
                      <a:alpha val="43137"/>
                    </a:srgbClr>
                  </a:outerShdw>
                </a:effectLst>
              </a:rPr>
              <a:t> (Reg. </a:t>
            </a:r>
            <a:r>
              <a:rPr lang="it-IT" sz="2800" b="1" dirty="0" err="1">
                <a:effectLst>
                  <a:outerShdw blurRad="38100" dist="38100" dir="2700000" algn="tl">
                    <a:srgbClr val="000000">
                      <a:alpha val="43137"/>
                    </a:srgbClr>
                  </a:outerShdw>
                </a:effectLst>
              </a:rPr>
              <a:t>Indicam</a:t>
            </a:r>
            <a:r>
              <a:rPr lang="it-IT" sz="2800" b="1" dirty="0">
                <a:effectLst>
                  <a:outerShdw blurRad="38100" dist="38100" dir="2700000" algn="tl">
                    <a:srgbClr val="000000">
                      <a:alpha val="43137"/>
                    </a:srgbClr>
                  </a:outerShdw>
                </a:effectLst>
              </a:rPr>
              <a:t>) ORDER OR REMOVAL OR COVERING</a:t>
            </a:r>
          </a:p>
        </p:txBody>
      </p:sp>
      <p:sp>
        <p:nvSpPr>
          <p:cNvPr id="5" name="CasellaDiTesto 4"/>
          <p:cNvSpPr txBox="1"/>
          <p:nvPr/>
        </p:nvSpPr>
        <p:spPr>
          <a:xfrm>
            <a:off x="2472524" y="3449586"/>
            <a:ext cx="9116964" cy="923330"/>
          </a:xfrm>
          <a:prstGeom prst="rect">
            <a:avLst/>
          </a:prstGeom>
          <a:noFill/>
        </p:spPr>
        <p:txBody>
          <a:bodyPr wrap="square" rtlCol="0">
            <a:spAutoFit/>
          </a:bodyPr>
          <a:lstStyle/>
          <a:p>
            <a:pPr algn="just"/>
            <a:r>
              <a:rPr lang="en-US" dirty="0"/>
              <a:t>An “arbitration” in which the exhibitors involved ask a panel of third-party experts who must travel to the fair to decide who is right. The parties accept the panel's decision.</a:t>
            </a:r>
            <a:endParaRPr lang="it-IT" dirty="0"/>
          </a:p>
        </p:txBody>
      </p:sp>
      <p:sp>
        <p:nvSpPr>
          <p:cNvPr id="8" name="Rettangolo 7"/>
          <p:cNvSpPr/>
          <p:nvPr/>
        </p:nvSpPr>
        <p:spPr>
          <a:xfrm>
            <a:off x="2472524" y="4481945"/>
            <a:ext cx="8683256" cy="646331"/>
          </a:xfrm>
          <a:prstGeom prst="rect">
            <a:avLst/>
          </a:prstGeom>
        </p:spPr>
        <p:txBody>
          <a:bodyPr wrap="square">
            <a:spAutoFit/>
          </a:bodyPr>
          <a:lstStyle/>
          <a:p>
            <a:pPr algn="just"/>
            <a:r>
              <a:rPr lang="en-US" dirty="0"/>
              <a:t>Need to pay 500 euros for the commission of third-party experts + advisable to hire a lawyer + time required for the decision</a:t>
            </a:r>
            <a:endParaRPr lang="it-IT" dirty="0"/>
          </a:p>
        </p:txBody>
      </p:sp>
      <p:sp>
        <p:nvSpPr>
          <p:cNvPr id="11" name="Rettangolo 10"/>
          <p:cNvSpPr/>
          <p:nvPr/>
        </p:nvSpPr>
        <p:spPr>
          <a:xfrm>
            <a:off x="4126148" y="1597116"/>
            <a:ext cx="3828292"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PROTECTION</a:t>
            </a:r>
            <a:endParaRPr lang="it-IT" sz="4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662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4" name="CasellaDiTesto 3"/>
          <p:cNvSpPr txBox="1"/>
          <p:nvPr/>
        </p:nvSpPr>
        <p:spPr>
          <a:xfrm>
            <a:off x="5348177" y="2371061"/>
            <a:ext cx="1376274" cy="369332"/>
          </a:xfrm>
          <a:prstGeom prst="rect">
            <a:avLst/>
          </a:prstGeom>
          <a:noFill/>
        </p:spPr>
        <p:txBody>
          <a:bodyPr wrap="none" rtlCol="0">
            <a:spAutoFit/>
          </a:bodyPr>
          <a:lstStyle/>
          <a:p>
            <a:r>
              <a:rPr lang="it-IT" dirty="0"/>
              <a:t>THANK YOU!</a:t>
            </a:r>
          </a:p>
        </p:txBody>
      </p:sp>
      <p:sp>
        <p:nvSpPr>
          <p:cNvPr id="5" name="object 3"/>
          <p:cNvSpPr txBox="1">
            <a:spLocks/>
          </p:cNvSpPr>
          <p:nvPr/>
        </p:nvSpPr>
        <p:spPr>
          <a:xfrm>
            <a:off x="2406502" y="2893374"/>
            <a:ext cx="9303488" cy="382156"/>
          </a:xfrm>
          <a:prstGeom prst="rect">
            <a:avLst/>
          </a:prstGeom>
        </p:spPr>
        <p:txBody>
          <a:bodyPr vert="horz" wrap="square" lIns="0" tIns="12700" rIns="0" bIns="0" rtlCol="0">
            <a:spAutoFit/>
          </a:bodyPr>
          <a:lstStyle>
            <a:lvl1pPr>
              <a:defRPr sz="2800" b="1" i="0">
                <a:solidFill>
                  <a:srgbClr val="0D612C"/>
                </a:solidFill>
                <a:latin typeface="Palatino Linotype"/>
                <a:ea typeface="+mj-ea"/>
                <a:cs typeface="Palatino Linotype"/>
              </a:defRPr>
            </a:lvl1pPr>
          </a:lstStyle>
          <a:p>
            <a:pPr marL="12700" algn="just">
              <a:spcBef>
                <a:spcPts val="100"/>
              </a:spcBef>
            </a:pPr>
            <a:r>
              <a:rPr lang="it-IT" sz="2400" dirty="0">
                <a:solidFill>
                  <a:schemeClr val="accent6">
                    <a:lumMod val="50000"/>
                  </a:schemeClr>
                </a:solidFill>
                <a:latin typeface="Palatino Linotype" panose="02040502050505030304" pitchFamily="18" charset="0"/>
                <a:ea typeface="Palatino" pitchFamily="2" charset="77"/>
                <a:cs typeface="+mn-cs"/>
              </a:rPr>
              <a:t>Laura Pedemonte </a:t>
            </a:r>
            <a:r>
              <a:rPr lang="it-IT" sz="1800" dirty="0">
                <a:solidFill>
                  <a:srgbClr val="C00000"/>
                </a:solidFill>
                <a:latin typeface="Palatino" pitchFamily="2" charset="77"/>
                <a:ea typeface="Palatino" pitchFamily="2" charset="77"/>
              </a:rPr>
              <a:t>•</a:t>
            </a:r>
            <a:r>
              <a:rPr lang="it-IT" sz="1800" b="0" kern="0" dirty="0">
                <a:solidFill>
                  <a:srgbClr val="C00000"/>
                </a:solidFill>
              </a:rPr>
              <a:t> </a:t>
            </a:r>
            <a:r>
              <a:rPr lang="en-US" sz="2000" dirty="0">
                <a:solidFill>
                  <a:srgbClr val="C00000"/>
                </a:solidFill>
                <a:latin typeface="Palatino Linotype" panose="02040502050505030304" pitchFamily="18" charset="0"/>
                <a:ea typeface="+mn-ea"/>
                <a:cs typeface="+mn-cs"/>
              </a:rPr>
              <a:t>European and Italian Trademark and Design Attorney</a:t>
            </a:r>
            <a:endParaRPr lang="it-IT" sz="2000" dirty="0">
              <a:solidFill>
                <a:srgbClr val="C00000"/>
              </a:solidFill>
              <a:latin typeface="Palatino Linotype" panose="02040502050505030304" pitchFamily="18" charset="0"/>
              <a:ea typeface="+mn-ea"/>
              <a:cs typeface="+mn-cs"/>
            </a:endParaRPr>
          </a:p>
        </p:txBody>
      </p:sp>
      <p:sp>
        <p:nvSpPr>
          <p:cNvPr id="6" name="Rettangolo 5"/>
          <p:cNvSpPr/>
          <p:nvPr/>
        </p:nvSpPr>
        <p:spPr>
          <a:xfrm>
            <a:off x="2289544" y="3945186"/>
            <a:ext cx="8660672" cy="769441"/>
          </a:xfrm>
          <a:prstGeom prst="rect">
            <a:avLst/>
          </a:prstGeom>
        </p:spPr>
        <p:txBody>
          <a:bodyPr wrap="square">
            <a:spAutoFit/>
          </a:bodyPr>
          <a:lstStyle/>
          <a:p>
            <a:pPr lvl="0">
              <a:defRPr/>
            </a:pPr>
            <a:r>
              <a:rPr lang="it-IT" sz="2400" b="1" dirty="0">
                <a:solidFill>
                  <a:schemeClr val="accent6">
                    <a:lumMod val="50000"/>
                  </a:schemeClr>
                </a:solidFill>
                <a:latin typeface="Palatino Linotype" panose="02040502050505030304" pitchFamily="18" charset="0"/>
              </a:rPr>
              <a:t>Giuseppe G. Pagliara</a:t>
            </a:r>
            <a:r>
              <a:rPr lang="it-IT" sz="2000" b="1" dirty="0">
                <a:solidFill>
                  <a:schemeClr val="accent6">
                    <a:lumMod val="50000"/>
                  </a:schemeClr>
                </a:solidFill>
                <a:latin typeface="Palatino Linotype" panose="02040502050505030304" pitchFamily="18" charset="0"/>
              </a:rPr>
              <a:t> </a:t>
            </a:r>
            <a:r>
              <a:rPr lang="it-IT" sz="2000" b="1" dirty="0">
                <a:solidFill>
                  <a:srgbClr val="C00000"/>
                </a:solidFill>
                <a:latin typeface="Palatino Linotype" panose="02040502050505030304" pitchFamily="18" charset="0"/>
              </a:rPr>
              <a:t>• </a:t>
            </a:r>
            <a:r>
              <a:rPr lang="en-US" sz="2000" b="1" dirty="0">
                <a:solidFill>
                  <a:srgbClr val="C00000"/>
                </a:solidFill>
                <a:latin typeface="Palatino Linotype" panose="02040502050505030304" pitchFamily="18" charset="0"/>
              </a:rPr>
              <a:t>Criminal Anticounterfeiting Attorney at Law at Higher Jurisdictions</a:t>
            </a:r>
            <a:endParaRPr lang="it-IT" sz="2000" b="1" dirty="0">
              <a:solidFill>
                <a:srgbClr val="C00000"/>
              </a:solidFill>
              <a:latin typeface="Palatino Linotype" panose="02040502050505030304" pitchFamily="18" charset="0"/>
            </a:endParaRPr>
          </a:p>
        </p:txBody>
      </p:sp>
      <p:sp>
        <p:nvSpPr>
          <p:cNvPr id="7" name="Rettangolo 6"/>
          <p:cNvSpPr/>
          <p:nvPr/>
        </p:nvSpPr>
        <p:spPr>
          <a:xfrm>
            <a:off x="4320362" y="3374481"/>
            <a:ext cx="4341628" cy="369332"/>
          </a:xfrm>
          <a:prstGeom prst="rect">
            <a:avLst/>
          </a:prstGeom>
        </p:spPr>
        <p:txBody>
          <a:bodyPr wrap="square">
            <a:spAutoFit/>
          </a:bodyPr>
          <a:lstStyle/>
          <a:p>
            <a:pPr algn="ctr"/>
            <a:r>
              <a:rPr lang="it-IT" b="1" u="sng" dirty="0">
                <a:solidFill>
                  <a:schemeClr val="accent6">
                    <a:lumMod val="50000"/>
                  </a:schemeClr>
                </a:solidFill>
                <a:effectLst>
                  <a:outerShdw blurRad="38100" dist="38100" dir="2700000" algn="tl">
                    <a:srgbClr val="000000">
                      <a:alpha val="43137"/>
                    </a:srgbClr>
                  </a:outerShdw>
                </a:effectLst>
              </a:rPr>
              <a:t>L.Pedemonte@barzano-zanardo.com</a:t>
            </a:r>
            <a:endParaRPr lang="it-IT" sz="2000" b="1" u="sng" dirty="0">
              <a:solidFill>
                <a:schemeClr val="accent6">
                  <a:lumMod val="50000"/>
                </a:schemeClr>
              </a:solidFill>
              <a:effectLst>
                <a:outerShdw blurRad="38100" dist="38100" dir="2700000" algn="tl">
                  <a:srgbClr val="000000">
                    <a:alpha val="43137"/>
                  </a:srgbClr>
                </a:outerShdw>
              </a:effectLst>
            </a:endParaRPr>
          </a:p>
        </p:txBody>
      </p:sp>
      <p:sp>
        <p:nvSpPr>
          <p:cNvPr id="8" name="Rettangolo 7"/>
          <p:cNvSpPr/>
          <p:nvPr/>
        </p:nvSpPr>
        <p:spPr>
          <a:xfrm>
            <a:off x="3443176" y="4772711"/>
            <a:ext cx="6096000" cy="369332"/>
          </a:xfrm>
          <a:prstGeom prst="rect">
            <a:avLst/>
          </a:prstGeom>
        </p:spPr>
        <p:txBody>
          <a:bodyPr>
            <a:spAutoFit/>
          </a:bodyPr>
          <a:lstStyle/>
          <a:p>
            <a:pPr algn="ctr"/>
            <a:r>
              <a:rPr lang="it-IT" b="1" u="sng" dirty="0">
                <a:solidFill>
                  <a:schemeClr val="accent6">
                    <a:lumMod val="50000"/>
                  </a:schemeClr>
                </a:solidFill>
                <a:effectLst>
                  <a:outerShdw blurRad="38100" dist="38100" dir="2700000" algn="tl">
                    <a:srgbClr val="000000">
                      <a:alpha val="43137"/>
                    </a:srgbClr>
                  </a:outerShdw>
                </a:effectLst>
              </a:rPr>
              <a:t>G.Pagliara@barzano-zanardo.com</a:t>
            </a:r>
          </a:p>
        </p:txBody>
      </p:sp>
    </p:spTree>
    <p:extLst>
      <p:ext uri="{BB962C8B-B14F-4D97-AF65-F5344CB8AC3E}">
        <p14:creationId xmlns:p14="http://schemas.microsoft.com/office/powerpoint/2010/main" val="3240092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4" name="CasellaDiTesto 3"/>
          <p:cNvSpPr txBox="1"/>
          <p:nvPr/>
        </p:nvSpPr>
        <p:spPr>
          <a:xfrm>
            <a:off x="4513790" y="2412984"/>
            <a:ext cx="2746265" cy="584775"/>
          </a:xfrm>
          <a:prstGeom prst="rect">
            <a:avLst/>
          </a:prstGeom>
          <a:noFill/>
        </p:spPr>
        <p:txBody>
          <a:bodyPr wrap="none" rtlCol="0">
            <a:spAutoFit/>
          </a:bodyPr>
          <a:lstStyle/>
          <a:p>
            <a:r>
              <a:rPr lang="it-IT" sz="3200" b="1" u="sng" dirty="0">
                <a:effectLst>
                  <a:outerShdw blurRad="38100" dist="38100" dir="2700000" algn="tl">
                    <a:srgbClr val="000000">
                      <a:alpha val="43137"/>
                    </a:srgbClr>
                  </a:outerShdw>
                </a:effectLst>
              </a:rPr>
              <a:t>CONSULTING</a:t>
            </a:r>
          </a:p>
        </p:txBody>
      </p:sp>
      <p:sp>
        <p:nvSpPr>
          <p:cNvPr id="5" name="CasellaDiTesto 4"/>
          <p:cNvSpPr txBox="1"/>
          <p:nvPr/>
        </p:nvSpPr>
        <p:spPr>
          <a:xfrm>
            <a:off x="1592871" y="3123099"/>
            <a:ext cx="9836452" cy="1815882"/>
          </a:xfrm>
          <a:prstGeom prst="rect">
            <a:avLst/>
          </a:prstGeom>
          <a:noFill/>
        </p:spPr>
        <p:txBody>
          <a:bodyPr wrap="square" rtlCol="0">
            <a:spAutoFit/>
          </a:bodyPr>
          <a:lstStyle/>
          <a:p>
            <a:pPr algn="ctr"/>
            <a:r>
              <a:rPr lang="en-US" sz="2800" dirty="0"/>
              <a:t>Exhibitors can schedule an </a:t>
            </a:r>
            <a:r>
              <a:rPr lang="en-US" sz="2800" b="1" dirty="0"/>
              <a:t>online meeting </a:t>
            </a:r>
            <a:r>
              <a:rPr lang="en-US" sz="2800" dirty="0"/>
              <a:t>with experienced professionals in the relevant fields</a:t>
            </a:r>
          </a:p>
          <a:p>
            <a:pPr algn="ctr"/>
            <a:r>
              <a:rPr lang="en-US" sz="2800" dirty="0"/>
              <a:t>during, before or after the fair</a:t>
            </a:r>
          </a:p>
          <a:p>
            <a:pPr algn="ctr"/>
            <a:r>
              <a:rPr lang="en-US" sz="2800" dirty="0"/>
              <a:t>for a consultation on Industrial Property</a:t>
            </a:r>
            <a:endParaRPr lang="it-IT" sz="2800" dirty="0"/>
          </a:p>
        </p:txBody>
      </p:sp>
      <p:sp>
        <p:nvSpPr>
          <p:cNvPr id="7" name="CasellaDiTesto 6"/>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8" name="Rettangolo 7"/>
          <p:cNvSpPr/>
          <p:nvPr/>
        </p:nvSpPr>
        <p:spPr>
          <a:xfrm>
            <a:off x="3765956" y="1616745"/>
            <a:ext cx="4044697"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ORIENTATION</a:t>
            </a:r>
            <a:endParaRPr lang="it-IT" sz="4000" b="1" dirty="0">
              <a:solidFill>
                <a:srgbClr val="FF0000"/>
              </a:solidFill>
              <a:effectLst>
                <a:outerShdw blurRad="38100" dist="38100" dir="2700000" algn="tl">
                  <a:srgbClr val="000000">
                    <a:alpha val="43137"/>
                  </a:srgbClr>
                </a:outerShdw>
              </a:effectLst>
            </a:endParaRPr>
          </a:p>
        </p:txBody>
      </p:sp>
      <p:sp>
        <p:nvSpPr>
          <p:cNvPr id="9" name="Rettangolo 8"/>
          <p:cNvSpPr/>
          <p:nvPr/>
        </p:nvSpPr>
        <p:spPr>
          <a:xfrm>
            <a:off x="2250558" y="4985931"/>
            <a:ext cx="7658986" cy="1384995"/>
          </a:xfrm>
          <a:prstGeom prst="rect">
            <a:avLst/>
          </a:prstGeom>
        </p:spPr>
        <p:txBody>
          <a:bodyPr wrap="square">
            <a:spAutoFit/>
          </a:bodyPr>
          <a:lstStyle/>
          <a:p>
            <a:pPr algn="ctr"/>
            <a:r>
              <a:rPr lang="it-IT" sz="2800" dirty="0" err="1"/>
              <a:t>emailing</a:t>
            </a:r>
            <a:r>
              <a:rPr lang="it-IT" sz="2800" dirty="0"/>
              <a:t> to:</a:t>
            </a:r>
          </a:p>
          <a:p>
            <a:pPr algn="ctr"/>
            <a:r>
              <a:rPr lang="it-IT" sz="2800" b="1" i="1" dirty="0">
                <a:hlinkClick r:id="rId4"/>
              </a:rPr>
              <a:t>L.Pedemonte@barzano-zanardo.com</a:t>
            </a:r>
            <a:r>
              <a:rPr lang="it-IT" sz="2800" dirty="0"/>
              <a:t> e </a:t>
            </a:r>
            <a:r>
              <a:rPr lang="it-IT" sz="2800" b="1" i="1" dirty="0">
                <a:hlinkClick r:id="rId5"/>
              </a:rPr>
              <a:t>G.Pagliara@barzano-zanardo.com</a:t>
            </a:r>
            <a:r>
              <a:rPr lang="it-IT" sz="2800" dirty="0"/>
              <a:t> </a:t>
            </a:r>
          </a:p>
        </p:txBody>
      </p:sp>
    </p:spTree>
    <p:extLst>
      <p:ext uri="{BB962C8B-B14F-4D97-AF65-F5344CB8AC3E}">
        <p14:creationId xmlns:p14="http://schemas.microsoft.com/office/powerpoint/2010/main" val="17808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4" name="CasellaDiTesto 3"/>
          <p:cNvSpPr txBox="1"/>
          <p:nvPr/>
        </p:nvSpPr>
        <p:spPr>
          <a:xfrm>
            <a:off x="4283758" y="2318317"/>
            <a:ext cx="2746265" cy="584775"/>
          </a:xfrm>
          <a:prstGeom prst="rect">
            <a:avLst/>
          </a:prstGeom>
          <a:noFill/>
        </p:spPr>
        <p:txBody>
          <a:bodyPr wrap="none" rtlCol="0">
            <a:spAutoFit/>
          </a:bodyPr>
          <a:lstStyle/>
          <a:p>
            <a:r>
              <a:rPr lang="it-IT" sz="3200" b="1" u="sng" dirty="0">
                <a:effectLst>
                  <a:outerShdw blurRad="38100" dist="38100" dir="2700000" algn="tl">
                    <a:srgbClr val="000000">
                      <a:alpha val="43137"/>
                    </a:srgbClr>
                  </a:outerShdw>
                </a:effectLst>
              </a:rPr>
              <a:t>CONSULTING</a:t>
            </a:r>
          </a:p>
        </p:txBody>
      </p:sp>
      <p:sp>
        <p:nvSpPr>
          <p:cNvPr id="5" name="CasellaDiTesto 4"/>
          <p:cNvSpPr txBox="1"/>
          <p:nvPr/>
        </p:nvSpPr>
        <p:spPr>
          <a:xfrm>
            <a:off x="1592871" y="3123099"/>
            <a:ext cx="8561222" cy="1384995"/>
          </a:xfrm>
          <a:prstGeom prst="rect">
            <a:avLst/>
          </a:prstGeom>
          <a:noFill/>
        </p:spPr>
        <p:txBody>
          <a:bodyPr wrap="square" rtlCol="0">
            <a:spAutoFit/>
          </a:bodyPr>
          <a:lstStyle/>
          <a:p>
            <a:pPr algn="ctr"/>
            <a:r>
              <a:rPr lang="en-US" sz="2800" dirty="0"/>
              <a:t>Exhibitors can</a:t>
            </a:r>
          </a:p>
          <a:p>
            <a:pPr algn="ctr"/>
            <a:r>
              <a:rPr lang="en-US" sz="2800" b="1" u="sng" dirty="0"/>
              <a:t>go in person </a:t>
            </a:r>
            <a:r>
              <a:rPr lang="en-US" sz="2800" dirty="0"/>
              <a:t>and meet the professionals</a:t>
            </a:r>
          </a:p>
          <a:p>
            <a:pPr algn="ctr"/>
            <a:r>
              <a:rPr lang="en-US" sz="2800" b="1" u="sng" dirty="0"/>
              <a:t>On February 18, 2026</a:t>
            </a:r>
            <a:endParaRPr lang="it-IT" sz="2800" b="1" u="sng" dirty="0"/>
          </a:p>
        </p:txBody>
      </p:sp>
      <p:sp>
        <p:nvSpPr>
          <p:cNvPr id="8" name="Rettangolo 7"/>
          <p:cNvSpPr/>
          <p:nvPr/>
        </p:nvSpPr>
        <p:spPr>
          <a:xfrm>
            <a:off x="3616910" y="1549687"/>
            <a:ext cx="4044697"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ORIENTATION</a:t>
            </a:r>
            <a:endParaRPr lang="it-IT" sz="4000" b="1" dirty="0">
              <a:solidFill>
                <a:srgbClr val="FF0000"/>
              </a:solidFill>
              <a:effectLst>
                <a:outerShdw blurRad="38100" dist="38100" dir="2700000" algn="tl">
                  <a:srgbClr val="000000">
                    <a:alpha val="43137"/>
                  </a:srgbClr>
                </a:outerShdw>
              </a:effectLst>
            </a:endParaRPr>
          </a:p>
        </p:txBody>
      </p:sp>
      <p:sp>
        <p:nvSpPr>
          <p:cNvPr id="9" name="Rettangolo 8"/>
          <p:cNvSpPr/>
          <p:nvPr/>
        </p:nvSpPr>
        <p:spPr>
          <a:xfrm>
            <a:off x="2505737" y="5537138"/>
            <a:ext cx="6733955" cy="523220"/>
          </a:xfrm>
          <a:prstGeom prst="rect">
            <a:avLst/>
          </a:prstGeom>
        </p:spPr>
        <p:txBody>
          <a:bodyPr wrap="square">
            <a:spAutoFit/>
          </a:bodyPr>
          <a:lstStyle/>
          <a:p>
            <a:pPr algn="ctr"/>
            <a:r>
              <a:rPr lang="it-IT" sz="2800" dirty="0"/>
              <a:t>for information and </a:t>
            </a:r>
            <a:r>
              <a:rPr lang="it-IT" sz="2800" dirty="0" err="1"/>
              <a:t>consulting</a:t>
            </a:r>
            <a:endParaRPr lang="it-IT" sz="2800" dirty="0"/>
          </a:p>
        </p:txBody>
      </p:sp>
      <p:sp>
        <p:nvSpPr>
          <p:cNvPr id="10" name="CasellaDiTesto 9"/>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Tree>
    <p:extLst>
      <p:ext uri="{BB962C8B-B14F-4D97-AF65-F5344CB8AC3E}">
        <p14:creationId xmlns:p14="http://schemas.microsoft.com/office/powerpoint/2010/main" val="374148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4" name="CasellaDiTesto 3"/>
          <p:cNvSpPr txBox="1"/>
          <p:nvPr/>
        </p:nvSpPr>
        <p:spPr>
          <a:xfrm>
            <a:off x="4626000" y="2824606"/>
            <a:ext cx="2746265" cy="584775"/>
          </a:xfrm>
          <a:prstGeom prst="rect">
            <a:avLst/>
          </a:prstGeom>
          <a:noFill/>
        </p:spPr>
        <p:txBody>
          <a:bodyPr wrap="none" rtlCol="0">
            <a:spAutoFit/>
          </a:bodyPr>
          <a:lstStyle/>
          <a:p>
            <a:r>
              <a:rPr lang="it-IT" sz="3200" b="1" u="sng" dirty="0">
                <a:effectLst>
                  <a:outerShdw blurRad="38100" dist="38100" dir="2700000" algn="tl">
                    <a:srgbClr val="000000">
                      <a:alpha val="43137"/>
                    </a:srgbClr>
                  </a:outerShdw>
                </a:effectLst>
              </a:rPr>
              <a:t>CONSULTING</a:t>
            </a:r>
          </a:p>
        </p:txBody>
      </p:sp>
      <p:sp>
        <p:nvSpPr>
          <p:cNvPr id="5" name="CasellaDiTesto 4"/>
          <p:cNvSpPr txBox="1"/>
          <p:nvPr/>
        </p:nvSpPr>
        <p:spPr>
          <a:xfrm>
            <a:off x="1237810" y="3409381"/>
            <a:ext cx="9836452" cy="954107"/>
          </a:xfrm>
          <a:prstGeom prst="rect">
            <a:avLst/>
          </a:prstGeom>
          <a:noFill/>
        </p:spPr>
        <p:txBody>
          <a:bodyPr wrap="square" rtlCol="0">
            <a:spAutoFit/>
          </a:bodyPr>
          <a:lstStyle/>
          <a:p>
            <a:pPr algn="ctr"/>
            <a:r>
              <a:rPr lang="en-US" sz="2800" dirty="0"/>
              <a:t>Professionals from Barzanò &amp; Zanardo S.p.A., entrusted with the service, will be available for </a:t>
            </a:r>
            <a:r>
              <a:rPr lang="en-US" sz="2800" b="1" u="sng" dirty="0"/>
              <a:t>information</a:t>
            </a:r>
            <a:endParaRPr lang="it-IT" sz="2800" b="1" i="1" u="sng" dirty="0">
              <a:effectLst>
                <a:outerShdw blurRad="38100" dist="38100" dir="2700000" algn="tl">
                  <a:srgbClr val="000000">
                    <a:alpha val="43137"/>
                  </a:srgbClr>
                </a:outerShdw>
              </a:effectLst>
            </a:endParaRPr>
          </a:p>
        </p:txBody>
      </p:sp>
      <p:sp>
        <p:nvSpPr>
          <p:cNvPr id="8" name="Rettangolo 7"/>
          <p:cNvSpPr/>
          <p:nvPr/>
        </p:nvSpPr>
        <p:spPr>
          <a:xfrm>
            <a:off x="3976785" y="1982621"/>
            <a:ext cx="4044697"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ORIENTATION</a:t>
            </a:r>
            <a:endParaRPr lang="it-IT" sz="4000" b="1" dirty="0">
              <a:solidFill>
                <a:srgbClr val="FF0000"/>
              </a:solidFill>
              <a:effectLst>
                <a:outerShdw blurRad="38100" dist="38100" dir="2700000" algn="tl">
                  <a:srgbClr val="000000">
                    <a:alpha val="43137"/>
                  </a:srgbClr>
                </a:outerShdw>
              </a:effectLst>
            </a:endParaRPr>
          </a:p>
        </p:txBody>
      </p:sp>
      <p:sp>
        <p:nvSpPr>
          <p:cNvPr id="6" name="Rettangolo 5"/>
          <p:cNvSpPr/>
          <p:nvPr/>
        </p:nvSpPr>
        <p:spPr>
          <a:xfrm>
            <a:off x="2046577" y="4739408"/>
            <a:ext cx="8218917" cy="523220"/>
          </a:xfrm>
          <a:prstGeom prst="rect">
            <a:avLst/>
          </a:prstGeom>
        </p:spPr>
        <p:txBody>
          <a:bodyPr wrap="none">
            <a:spAutoFit/>
          </a:bodyPr>
          <a:lstStyle/>
          <a:p>
            <a:r>
              <a:rPr lang="en-US" sz="2800" dirty="0"/>
              <a:t>on how to enhance, protect, expand IP Rights</a:t>
            </a:r>
          </a:p>
        </p:txBody>
      </p:sp>
      <p:sp>
        <p:nvSpPr>
          <p:cNvPr id="9" name="CasellaDiTesto 8"/>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10" name="Rettangolo 9"/>
          <p:cNvSpPr/>
          <p:nvPr/>
        </p:nvSpPr>
        <p:spPr>
          <a:xfrm>
            <a:off x="1884525" y="5442996"/>
            <a:ext cx="8543020" cy="1200329"/>
          </a:xfrm>
          <a:prstGeom prst="rect">
            <a:avLst/>
          </a:prstGeom>
        </p:spPr>
        <p:txBody>
          <a:bodyPr wrap="square">
            <a:spAutoFit/>
          </a:bodyPr>
          <a:lstStyle/>
          <a:p>
            <a:pPr algn="ctr"/>
            <a:r>
              <a:rPr lang="en-US" dirty="0"/>
              <a:t>and</a:t>
            </a:r>
            <a:r>
              <a:rPr lang="en-US" b="1" dirty="0">
                <a:effectLst>
                  <a:outerShdw blurRad="38100" dist="38100" dir="2700000" algn="tl">
                    <a:srgbClr val="000000">
                      <a:alpha val="43137"/>
                    </a:srgbClr>
                  </a:outerShdw>
                </a:effectLst>
              </a:rPr>
              <a:t> protect the brand, defend and prevent counterfeiting, register trademarks, expand or properly orient the IP portfolio, register designs, patent or protect an invention, examine the peculiarities that distinguish corporate identity, and more</a:t>
            </a:r>
            <a:endParaRPr lang="it-IT"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65784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4" name="CasellaDiTesto 3"/>
          <p:cNvSpPr txBox="1"/>
          <p:nvPr/>
        </p:nvSpPr>
        <p:spPr>
          <a:xfrm>
            <a:off x="3322748" y="2676901"/>
            <a:ext cx="5264583" cy="461665"/>
          </a:xfrm>
          <a:prstGeom prst="rect">
            <a:avLst/>
          </a:prstGeom>
          <a:noFill/>
        </p:spPr>
        <p:txBody>
          <a:bodyPr wrap="none" rtlCol="0">
            <a:spAutoFit/>
          </a:bodyPr>
          <a:lstStyle/>
          <a:p>
            <a:r>
              <a:rPr lang="it-IT" sz="2400" dirty="0"/>
              <a:t>INDICAM MILAN FAIR REGULATION</a:t>
            </a:r>
          </a:p>
        </p:txBody>
      </p:sp>
      <p:sp>
        <p:nvSpPr>
          <p:cNvPr id="5" name="CasellaDiTesto 4"/>
          <p:cNvSpPr txBox="1"/>
          <p:nvPr/>
        </p:nvSpPr>
        <p:spPr>
          <a:xfrm>
            <a:off x="2190308" y="3423684"/>
            <a:ext cx="3944680" cy="2554545"/>
          </a:xfrm>
          <a:prstGeom prst="rect">
            <a:avLst/>
          </a:prstGeom>
          <a:noFill/>
        </p:spPr>
        <p:txBody>
          <a:bodyPr wrap="square" rtlCol="0">
            <a:spAutoFit/>
          </a:bodyPr>
          <a:lstStyle/>
          <a:p>
            <a:pPr algn="just"/>
            <a:r>
              <a:rPr lang="it-IT" sz="2000" dirty="0"/>
              <a:t>1.1 Tutti gli espositori, ai quali il presente Regolamento è stato consegnato unitamente alla documentazione di iscrizione alla Manifestazione, si impegnano reciprocamente a </a:t>
            </a:r>
            <a:r>
              <a:rPr lang="it-IT" sz="2000" b="1" u="sng" dirty="0"/>
              <a:t>rispettare i diritti di proprietà</a:t>
            </a:r>
          </a:p>
          <a:p>
            <a:pPr algn="just"/>
            <a:r>
              <a:rPr lang="it-IT" sz="2000" b="1" u="sng" dirty="0"/>
              <a:t>intellettuale</a:t>
            </a:r>
          </a:p>
        </p:txBody>
      </p:sp>
      <p:sp>
        <p:nvSpPr>
          <p:cNvPr id="6" name="CasellaDiTesto 5"/>
          <p:cNvSpPr txBox="1"/>
          <p:nvPr/>
        </p:nvSpPr>
        <p:spPr>
          <a:xfrm>
            <a:off x="6634717" y="3423684"/>
            <a:ext cx="4518837" cy="2246769"/>
          </a:xfrm>
          <a:prstGeom prst="rect">
            <a:avLst/>
          </a:prstGeom>
          <a:noFill/>
        </p:spPr>
        <p:txBody>
          <a:bodyPr wrap="square" rtlCol="0">
            <a:spAutoFit/>
          </a:bodyPr>
          <a:lstStyle/>
          <a:p>
            <a:pPr algn="just"/>
            <a:r>
              <a:rPr lang="en-US" sz="2000" dirty="0"/>
              <a:t>1.1 All exhibitors who have accepted the present</a:t>
            </a:r>
          </a:p>
          <a:p>
            <a:pPr algn="just"/>
            <a:r>
              <a:rPr lang="en-US" sz="2000" dirty="0"/>
              <a:t>Regulations together with the registration to the</a:t>
            </a:r>
          </a:p>
          <a:p>
            <a:pPr algn="just"/>
            <a:r>
              <a:rPr lang="en-US" sz="2000" dirty="0"/>
              <a:t>Event, mutually commit to </a:t>
            </a:r>
            <a:r>
              <a:rPr lang="en-US" sz="2000" b="1" u="sng" dirty="0"/>
              <a:t>respect intellectual</a:t>
            </a:r>
          </a:p>
          <a:p>
            <a:pPr algn="just"/>
            <a:r>
              <a:rPr lang="en-US" sz="2000" b="1" u="sng" dirty="0"/>
              <a:t>property rights</a:t>
            </a:r>
            <a:endParaRPr lang="it-IT" sz="2000" b="1" u="sng" dirty="0"/>
          </a:p>
        </p:txBody>
      </p:sp>
      <p:sp>
        <p:nvSpPr>
          <p:cNvPr id="7" name="CasellaDiTesto 6"/>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8" name="Rettangolo 7"/>
          <p:cNvSpPr/>
          <p:nvPr/>
        </p:nvSpPr>
        <p:spPr>
          <a:xfrm>
            <a:off x="4312468" y="1793923"/>
            <a:ext cx="3828292"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PROTECTION</a:t>
            </a:r>
            <a:endParaRPr lang="it-IT" sz="4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7144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5" name="CasellaDiTesto 4"/>
          <p:cNvSpPr txBox="1"/>
          <p:nvPr/>
        </p:nvSpPr>
        <p:spPr>
          <a:xfrm>
            <a:off x="1316424" y="3801080"/>
            <a:ext cx="9836452" cy="1384995"/>
          </a:xfrm>
          <a:prstGeom prst="rect">
            <a:avLst/>
          </a:prstGeom>
          <a:noFill/>
        </p:spPr>
        <p:txBody>
          <a:bodyPr wrap="square" rtlCol="0">
            <a:spAutoFit/>
          </a:bodyPr>
          <a:lstStyle/>
          <a:p>
            <a:pPr algn="ctr"/>
            <a:r>
              <a:rPr lang="en-US" sz="2800" dirty="0"/>
              <a:t>Professionals from Barzanò &amp; Zanardo S.p.A., entrusted with the service, will be available for </a:t>
            </a:r>
            <a:r>
              <a:rPr lang="en-US" sz="2800" b="1" dirty="0"/>
              <a:t>request of intervention</a:t>
            </a:r>
            <a:endParaRPr lang="it-IT" sz="2800" b="1" i="1" u="sng" dirty="0">
              <a:effectLst>
                <a:outerShdw blurRad="38100" dist="38100" dir="2700000" algn="tl">
                  <a:srgbClr val="000000">
                    <a:alpha val="43137"/>
                  </a:srgbClr>
                </a:outerShdw>
              </a:effectLst>
            </a:endParaRPr>
          </a:p>
        </p:txBody>
      </p:sp>
      <p:sp>
        <p:nvSpPr>
          <p:cNvPr id="6" name="Rettangolo 5"/>
          <p:cNvSpPr/>
          <p:nvPr/>
        </p:nvSpPr>
        <p:spPr>
          <a:xfrm>
            <a:off x="2816085" y="5416907"/>
            <a:ext cx="6837128" cy="954107"/>
          </a:xfrm>
          <a:prstGeom prst="rect">
            <a:avLst/>
          </a:prstGeom>
        </p:spPr>
        <p:txBody>
          <a:bodyPr wrap="none">
            <a:spAutoFit/>
          </a:bodyPr>
          <a:lstStyle/>
          <a:p>
            <a:pPr algn="ctr"/>
            <a:r>
              <a:rPr lang="en-US" sz="2800" dirty="0"/>
              <a:t>in case of violations of IP rights of </a:t>
            </a:r>
          </a:p>
          <a:p>
            <a:pPr algn="ctr"/>
            <a:r>
              <a:rPr lang="en-US" sz="2800" dirty="0"/>
              <a:t>Exhibitors by other Exhibitors at the Fair</a:t>
            </a:r>
            <a:endParaRPr lang="it-IT" sz="2800" dirty="0"/>
          </a:p>
        </p:txBody>
      </p:sp>
      <p:sp>
        <p:nvSpPr>
          <p:cNvPr id="10" name="CasellaDiTesto 9"/>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8" name="Rettangolo 7"/>
          <p:cNvSpPr/>
          <p:nvPr/>
        </p:nvSpPr>
        <p:spPr>
          <a:xfrm>
            <a:off x="4312468" y="1793923"/>
            <a:ext cx="3828292"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PROTECTION</a:t>
            </a:r>
            <a:endParaRPr lang="it-IT" sz="4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23881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7" name="CasellaDiTesto 6"/>
          <p:cNvSpPr txBox="1"/>
          <p:nvPr/>
        </p:nvSpPr>
        <p:spPr>
          <a:xfrm>
            <a:off x="1539296" y="2524429"/>
            <a:ext cx="5434501" cy="523220"/>
          </a:xfrm>
          <a:prstGeom prst="rect">
            <a:avLst/>
          </a:prstGeom>
          <a:noFill/>
        </p:spPr>
        <p:txBody>
          <a:bodyPr wrap="none" rtlCol="0">
            <a:spAutoFit/>
          </a:bodyPr>
          <a:lstStyle/>
          <a:p>
            <a:pPr marL="285750" indent="-285750">
              <a:buFont typeface="Wingdings" panose="05000000000000000000" pitchFamily="2" charset="2"/>
              <a:buChar char="Ø"/>
            </a:pPr>
            <a:r>
              <a:rPr lang="it-IT" sz="2800" b="1" dirty="0">
                <a:effectLst>
                  <a:outerShdw blurRad="38100" dist="38100" dir="2700000" algn="tl">
                    <a:srgbClr val="000000">
                      <a:alpha val="43137"/>
                    </a:srgbClr>
                  </a:outerShdw>
                </a:effectLst>
              </a:rPr>
              <a:t>VERIFICATION OF VIOLATION</a:t>
            </a:r>
          </a:p>
        </p:txBody>
      </p:sp>
      <p:sp>
        <p:nvSpPr>
          <p:cNvPr id="12" name="CasellaDiTesto 11"/>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16" name="CasellaDiTesto 15"/>
          <p:cNvSpPr txBox="1"/>
          <p:nvPr/>
        </p:nvSpPr>
        <p:spPr>
          <a:xfrm>
            <a:off x="1226532" y="3324421"/>
            <a:ext cx="10511211" cy="2062103"/>
          </a:xfrm>
          <a:prstGeom prst="rect">
            <a:avLst/>
          </a:prstGeom>
          <a:noFill/>
        </p:spPr>
        <p:txBody>
          <a:bodyPr wrap="none" rtlCol="0">
            <a:spAutoFit/>
          </a:bodyPr>
          <a:lstStyle/>
          <a:p>
            <a:pPr algn="ctr"/>
            <a:r>
              <a:rPr lang="en-US" sz="3200" dirty="0"/>
              <a:t>If an exhibitor detects at the Fair products displayed</a:t>
            </a:r>
          </a:p>
          <a:p>
            <a:pPr algn="ctr"/>
            <a:r>
              <a:rPr lang="en-US" sz="3200" dirty="0"/>
              <a:t>in </a:t>
            </a:r>
            <a:r>
              <a:rPr lang="en-US" sz="3200" b="1" i="1" u="sng" dirty="0">
                <a:effectLst>
                  <a:outerShdw blurRad="38100" dist="38100" dir="2700000" algn="tl">
                    <a:srgbClr val="000000">
                      <a:alpha val="43137"/>
                    </a:srgbClr>
                  </a:outerShdw>
                </a:effectLst>
              </a:rPr>
              <a:t>VIOLATION</a:t>
            </a:r>
            <a:r>
              <a:rPr lang="en-US" sz="3200" dirty="0"/>
              <a:t> or </a:t>
            </a:r>
            <a:r>
              <a:rPr lang="en-US" sz="3200" b="1" i="1" u="sng" dirty="0">
                <a:effectLst>
                  <a:outerShdw blurRad="38100" dist="38100" dir="2700000" algn="tl">
                    <a:srgbClr val="000000">
                      <a:alpha val="43137"/>
                    </a:srgbClr>
                  </a:outerShdw>
                </a:effectLst>
              </a:rPr>
              <a:t>COUNTERFEIT</a:t>
            </a:r>
            <a:r>
              <a:rPr lang="en-US" sz="3200" dirty="0"/>
              <a:t> of</a:t>
            </a:r>
          </a:p>
          <a:p>
            <a:pPr algn="ctr"/>
            <a:r>
              <a:rPr lang="en-US" sz="3200" b="1" i="1" u="sng" dirty="0">
                <a:effectLst>
                  <a:outerShdw blurRad="38100" dist="38100" dir="2700000" algn="tl">
                    <a:srgbClr val="000000">
                      <a:alpha val="43137"/>
                    </a:srgbClr>
                  </a:outerShdw>
                </a:effectLst>
              </a:rPr>
              <a:t>TRADEMARKS</a:t>
            </a:r>
            <a:r>
              <a:rPr lang="en-US" sz="3200" dirty="0"/>
              <a:t> - </a:t>
            </a:r>
            <a:r>
              <a:rPr lang="en-US" sz="3200" b="1" i="1" u="sng" dirty="0">
                <a:effectLst>
                  <a:outerShdw blurRad="38100" dist="38100" dir="2700000" algn="tl">
                    <a:srgbClr val="000000">
                      <a:alpha val="43137"/>
                    </a:srgbClr>
                  </a:outerShdw>
                </a:effectLst>
              </a:rPr>
              <a:t>PATENTS</a:t>
            </a:r>
            <a:r>
              <a:rPr lang="en-US" sz="3200" dirty="0"/>
              <a:t> – </a:t>
            </a:r>
            <a:r>
              <a:rPr lang="en-US" sz="3200" b="1" i="1" u="sng" dirty="0">
                <a:effectLst>
                  <a:outerShdw blurRad="38100" dist="38100" dir="2700000" algn="tl">
                    <a:srgbClr val="000000">
                      <a:alpha val="43137"/>
                    </a:srgbClr>
                  </a:outerShdw>
                </a:effectLst>
              </a:rPr>
              <a:t>DESIGN</a:t>
            </a:r>
          </a:p>
          <a:p>
            <a:pPr algn="ctr"/>
            <a:r>
              <a:rPr lang="it-IT" sz="3200" b="1" i="1" u="sng" dirty="0" err="1">
                <a:effectLst>
                  <a:outerShdw blurRad="38100" dist="38100" dir="2700000" algn="tl">
                    <a:srgbClr val="000000">
                      <a:alpha val="43137"/>
                    </a:srgbClr>
                  </a:outerShdw>
                </a:effectLst>
              </a:rPr>
              <a:t>copies</a:t>
            </a:r>
            <a:r>
              <a:rPr lang="it-IT" sz="3200" b="1" i="1" u="sng" dirty="0">
                <a:effectLst>
                  <a:outerShdw blurRad="38100" dist="38100" dir="2700000" algn="tl">
                    <a:srgbClr val="000000">
                      <a:alpha val="43137"/>
                    </a:srgbClr>
                  </a:outerShdw>
                </a:effectLst>
              </a:rPr>
              <a:t> - </a:t>
            </a:r>
            <a:r>
              <a:rPr lang="it-IT" sz="3200" b="1" i="1" u="sng" dirty="0" err="1">
                <a:effectLst>
                  <a:outerShdw blurRad="38100" dist="38100" dir="2700000" algn="tl">
                    <a:srgbClr val="000000">
                      <a:alpha val="43137"/>
                    </a:srgbClr>
                  </a:outerShdw>
                </a:effectLst>
              </a:rPr>
              <a:t>imitations</a:t>
            </a:r>
            <a:r>
              <a:rPr lang="it-IT" sz="3200" b="1" i="1" u="sng" dirty="0">
                <a:effectLst>
                  <a:outerShdw blurRad="38100" dist="38100" dir="2700000" algn="tl">
                    <a:srgbClr val="000000">
                      <a:alpha val="43137"/>
                    </a:srgbClr>
                  </a:outerShdw>
                </a:effectLst>
              </a:rPr>
              <a:t> - </a:t>
            </a:r>
            <a:r>
              <a:rPr lang="it-IT" sz="3200" b="1" i="1" u="sng" dirty="0" err="1">
                <a:effectLst>
                  <a:outerShdw blurRad="38100" dist="38100" dir="2700000" algn="tl">
                    <a:srgbClr val="000000">
                      <a:alpha val="43137"/>
                    </a:srgbClr>
                  </a:outerShdw>
                </a:effectLst>
              </a:rPr>
              <a:t>illicit</a:t>
            </a:r>
            <a:r>
              <a:rPr lang="it-IT" sz="3200" b="1" i="1" u="sng" dirty="0">
                <a:effectLst>
                  <a:outerShdw blurRad="38100" dist="38100" dir="2700000" algn="tl">
                    <a:srgbClr val="000000">
                      <a:alpha val="43137"/>
                    </a:srgbClr>
                  </a:outerShdw>
                </a:effectLst>
              </a:rPr>
              <a:t> </a:t>
            </a:r>
            <a:r>
              <a:rPr lang="it-IT" sz="3200" b="1" i="1" u="sng" dirty="0" err="1">
                <a:effectLst>
                  <a:outerShdw blurRad="38100" dist="38100" dir="2700000" algn="tl">
                    <a:srgbClr val="000000">
                      <a:alpha val="43137"/>
                    </a:srgbClr>
                  </a:outerShdw>
                </a:effectLst>
              </a:rPr>
              <a:t>exploitation</a:t>
            </a:r>
            <a:endParaRPr lang="it-IT" sz="3200" b="1" i="1" u="sng" dirty="0">
              <a:effectLst>
                <a:outerShdw blurRad="38100" dist="38100" dir="2700000" algn="tl">
                  <a:srgbClr val="000000">
                    <a:alpha val="43137"/>
                  </a:srgbClr>
                </a:outerShdw>
              </a:effectLst>
            </a:endParaRPr>
          </a:p>
        </p:txBody>
      </p:sp>
      <p:sp>
        <p:nvSpPr>
          <p:cNvPr id="5" name="Rettangolo 4"/>
          <p:cNvSpPr/>
          <p:nvPr/>
        </p:nvSpPr>
        <p:spPr>
          <a:xfrm>
            <a:off x="7158101" y="2475003"/>
            <a:ext cx="3916161" cy="830997"/>
          </a:xfrm>
          <a:prstGeom prst="rect">
            <a:avLst/>
          </a:prstGeom>
        </p:spPr>
        <p:txBody>
          <a:bodyPr wrap="square">
            <a:spAutoFit/>
          </a:bodyPr>
          <a:lstStyle/>
          <a:p>
            <a:pPr algn="ctr"/>
            <a:r>
              <a:rPr lang="it-IT" sz="2400" dirty="0" err="1"/>
              <a:t>During</a:t>
            </a:r>
            <a:r>
              <a:rPr lang="it-IT" sz="2400" dirty="0"/>
              <a:t> the Fair days</a:t>
            </a:r>
          </a:p>
          <a:p>
            <a:pPr algn="ctr"/>
            <a:r>
              <a:rPr lang="it-IT" sz="2400" b="1" dirty="0" err="1"/>
              <a:t>February</a:t>
            </a:r>
            <a:r>
              <a:rPr lang="it-IT" sz="2400" b="1" dirty="0"/>
              <a:t> 18 and 19, 2026</a:t>
            </a:r>
          </a:p>
        </p:txBody>
      </p:sp>
      <p:sp>
        <p:nvSpPr>
          <p:cNvPr id="6" name="Rettangolo 5"/>
          <p:cNvSpPr/>
          <p:nvPr/>
        </p:nvSpPr>
        <p:spPr>
          <a:xfrm>
            <a:off x="4256547" y="5556975"/>
            <a:ext cx="3940502" cy="769441"/>
          </a:xfrm>
          <a:prstGeom prst="rect">
            <a:avLst/>
          </a:prstGeom>
        </p:spPr>
        <p:txBody>
          <a:bodyPr wrap="none">
            <a:spAutoFit/>
          </a:bodyPr>
          <a:lstStyle/>
          <a:p>
            <a:r>
              <a:rPr lang="en-US" sz="4400" b="1" dirty="0">
                <a:solidFill>
                  <a:srgbClr val="FF0000"/>
                </a:solidFill>
                <a:effectLst>
                  <a:outerShdw blurRad="38100" dist="38100" dir="2700000" algn="tl">
                    <a:srgbClr val="000000">
                      <a:alpha val="43137"/>
                    </a:srgbClr>
                  </a:outerShdw>
                </a:effectLst>
              </a:rPr>
              <a:t>WHAT TO DO?</a:t>
            </a:r>
            <a:endParaRPr lang="it-IT" sz="4400" b="1" dirty="0">
              <a:solidFill>
                <a:srgbClr val="FF0000"/>
              </a:solidFill>
              <a:effectLst>
                <a:outerShdw blurRad="38100" dist="38100" dir="2700000" algn="tl">
                  <a:srgbClr val="000000">
                    <a:alpha val="43137"/>
                  </a:srgbClr>
                </a:outerShdw>
              </a:effectLst>
            </a:endParaRPr>
          </a:p>
        </p:txBody>
      </p:sp>
      <p:sp>
        <p:nvSpPr>
          <p:cNvPr id="10" name="Rettangolo 9"/>
          <p:cNvSpPr/>
          <p:nvPr/>
        </p:nvSpPr>
        <p:spPr>
          <a:xfrm>
            <a:off x="4312468" y="1793923"/>
            <a:ext cx="3828292"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PROTECTION</a:t>
            </a:r>
            <a:endParaRPr lang="it-IT" sz="4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4212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12" name="CasellaDiTesto 11"/>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16" name="CasellaDiTesto 15"/>
          <p:cNvSpPr txBox="1"/>
          <p:nvPr/>
        </p:nvSpPr>
        <p:spPr>
          <a:xfrm>
            <a:off x="2245713" y="3119177"/>
            <a:ext cx="9492877" cy="584775"/>
          </a:xfrm>
          <a:prstGeom prst="rect">
            <a:avLst/>
          </a:prstGeom>
          <a:noFill/>
          <a:ln>
            <a:solidFill>
              <a:srgbClr val="C00000"/>
            </a:solidFill>
          </a:ln>
        </p:spPr>
        <p:txBody>
          <a:bodyPr wrap="square" rtlCol="0">
            <a:spAutoFit/>
          </a:bodyPr>
          <a:lstStyle/>
          <a:p>
            <a:pPr algn="ctr"/>
            <a:r>
              <a:rPr lang="it-IT" sz="2800" b="1" u="sng" dirty="0">
                <a:effectLst>
                  <a:outerShdw blurRad="38100" dist="38100" dir="2700000" algn="tl">
                    <a:srgbClr val="000000">
                      <a:alpha val="43137"/>
                    </a:srgbClr>
                  </a:outerShdw>
                </a:effectLst>
              </a:rPr>
              <a:t>Go in </a:t>
            </a:r>
            <a:r>
              <a:rPr lang="it-IT" sz="2800" b="1" u="sng" dirty="0" err="1">
                <a:effectLst>
                  <a:outerShdw blurRad="38100" dist="38100" dir="2700000" algn="tl">
                    <a:srgbClr val="000000">
                      <a:alpha val="43137"/>
                    </a:srgbClr>
                  </a:outerShdw>
                </a:effectLst>
              </a:rPr>
              <a:t>person</a:t>
            </a:r>
            <a:r>
              <a:rPr lang="it-IT" sz="2800" b="1" dirty="0">
                <a:effectLst>
                  <a:outerShdw blurRad="38100" dist="38100" dir="2700000" algn="tl">
                    <a:srgbClr val="000000">
                      <a:alpha val="43137"/>
                    </a:srgbClr>
                  </a:outerShdw>
                </a:effectLst>
              </a:rPr>
              <a:t> </a:t>
            </a:r>
            <a:r>
              <a:rPr lang="it-IT" sz="2800" b="1" dirty="0"/>
              <a:t>to</a:t>
            </a:r>
            <a:r>
              <a:rPr lang="it-IT" sz="2800" dirty="0"/>
              <a:t> </a:t>
            </a:r>
            <a:r>
              <a:rPr lang="it-IT" sz="3200" b="1" u="sng" dirty="0">
                <a:solidFill>
                  <a:srgbClr val="FF0000"/>
                </a:solidFill>
                <a:effectLst>
                  <a:outerShdw blurRad="38100" dist="38100" dir="2700000" algn="tl">
                    <a:srgbClr val="000000">
                      <a:alpha val="43137"/>
                    </a:srgbClr>
                  </a:outerShdw>
                </a:effectLst>
              </a:rPr>
              <a:t>_____________</a:t>
            </a:r>
          </a:p>
        </p:txBody>
      </p:sp>
      <p:sp>
        <p:nvSpPr>
          <p:cNvPr id="4" name="Rettangolo 3"/>
          <p:cNvSpPr/>
          <p:nvPr/>
        </p:nvSpPr>
        <p:spPr>
          <a:xfrm>
            <a:off x="6473953" y="1780809"/>
            <a:ext cx="4090822" cy="646331"/>
          </a:xfrm>
          <a:prstGeom prst="rect">
            <a:avLst/>
          </a:prstGeom>
        </p:spPr>
        <p:txBody>
          <a:bodyPr wrap="square">
            <a:spAutoFit/>
          </a:bodyPr>
          <a:lstStyle/>
          <a:p>
            <a:pPr algn="ctr"/>
            <a:r>
              <a:rPr lang="en-US" b="1" u="sng" dirty="0">
                <a:effectLst>
                  <a:outerShdw blurRad="38100" dist="38100" dir="2700000" algn="tl">
                    <a:srgbClr val="000000">
                      <a:alpha val="43137"/>
                    </a:srgbClr>
                  </a:outerShdw>
                </a:effectLst>
              </a:rPr>
              <a:t>CONTACT THE PROFESSIONALS of</a:t>
            </a:r>
          </a:p>
          <a:p>
            <a:pPr algn="ctr"/>
            <a:r>
              <a:rPr lang="en-US" b="1" u="sng" dirty="0">
                <a:effectLst>
                  <a:outerShdw blurRad="38100" dist="38100" dir="2700000" algn="tl">
                    <a:srgbClr val="000000">
                      <a:alpha val="43137"/>
                    </a:srgbClr>
                  </a:outerShdw>
                </a:effectLst>
              </a:rPr>
              <a:t>BARZANO' &amp; ZANARDO</a:t>
            </a:r>
            <a:endParaRPr lang="it-IT" b="1" u="sng" dirty="0">
              <a:effectLst>
                <a:outerShdw blurRad="38100" dist="38100" dir="2700000" algn="tl">
                  <a:srgbClr val="000000">
                    <a:alpha val="43137"/>
                  </a:srgbClr>
                </a:outerShdw>
              </a:effectLst>
            </a:endParaRPr>
          </a:p>
        </p:txBody>
      </p:sp>
      <p:sp>
        <p:nvSpPr>
          <p:cNvPr id="18" name="CasellaDiTesto 17"/>
          <p:cNvSpPr txBox="1"/>
          <p:nvPr/>
        </p:nvSpPr>
        <p:spPr>
          <a:xfrm>
            <a:off x="3247356" y="4180867"/>
            <a:ext cx="6056132" cy="523220"/>
          </a:xfrm>
          <a:prstGeom prst="rect">
            <a:avLst/>
          </a:prstGeom>
          <a:noFill/>
          <a:ln>
            <a:solidFill>
              <a:srgbClr val="C00000"/>
            </a:solidFill>
          </a:ln>
        </p:spPr>
        <p:txBody>
          <a:bodyPr wrap="square" rtlCol="0">
            <a:spAutoFit/>
          </a:bodyPr>
          <a:lstStyle/>
          <a:p>
            <a:pPr algn="ctr"/>
            <a:r>
              <a:rPr lang="it-IT" sz="2800" b="1" u="sng" dirty="0">
                <a:effectLst>
                  <a:outerShdw blurRad="38100" dist="38100" dir="2700000" algn="tl">
                    <a:srgbClr val="000000">
                      <a:alpha val="43137"/>
                    </a:srgbClr>
                  </a:outerShdw>
                </a:effectLst>
              </a:rPr>
              <a:t>Call </a:t>
            </a:r>
            <a:r>
              <a:rPr lang="it-IT" sz="2800" b="1" u="sng" dirty="0" err="1">
                <a:effectLst>
                  <a:outerShdw blurRad="38100" dist="38100" dir="2700000" algn="tl">
                    <a:srgbClr val="000000">
                      <a:alpha val="43137"/>
                    </a:srgbClr>
                  </a:outerShdw>
                </a:effectLst>
              </a:rPr>
              <a:t>us</a:t>
            </a:r>
            <a:r>
              <a:rPr lang="it-IT" sz="2800" dirty="0"/>
              <a:t> </a:t>
            </a:r>
            <a:r>
              <a:rPr lang="it-IT" sz="2800" b="1" u="sng" dirty="0">
                <a:solidFill>
                  <a:srgbClr val="FF0000"/>
                </a:solidFill>
                <a:effectLst>
                  <a:outerShdw blurRad="38100" dist="38100" dir="2700000" algn="tl">
                    <a:srgbClr val="000000">
                      <a:alpha val="43137"/>
                    </a:srgbClr>
                  </a:outerShdw>
                </a:effectLst>
              </a:rPr>
              <a:t>+393402630678</a:t>
            </a:r>
            <a:endParaRPr lang="it-IT" sz="3200" b="1" u="sng" dirty="0">
              <a:solidFill>
                <a:srgbClr val="FF0000"/>
              </a:solidFill>
              <a:effectLst>
                <a:outerShdw blurRad="38100" dist="38100" dir="2700000" algn="tl">
                  <a:srgbClr val="000000">
                    <a:alpha val="43137"/>
                  </a:srgbClr>
                </a:outerShdw>
              </a:effectLst>
            </a:endParaRPr>
          </a:p>
        </p:txBody>
      </p:sp>
      <p:sp>
        <p:nvSpPr>
          <p:cNvPr id="19" name="CasellaDiTesto 18"/>
          <p:cNvSpPr txBox="1"/>
          <p:nvPr/>
        </p:nvSpPr>
        <p:spPr>
          <a:xfrm>
            <a:off x="1898364" y="4952402"/>
            <a:ext cx="9175898" cy="1384995"/>
          </a:xfrm>
          <a:prstGeom prst="rect">
            <a:avLst/>
          </a:prstGeom>
          <a:noFill/>
          <a:ln>
            <a:solidFill>
              <a:srgbClr val="C00000"/>
            </a:solidFill>
          </a:ln>
        </p:spPr>
        <p:txBody>
          <a:bodyPr wrap="square" rtlCol="0">
            <a:spAutoFit/>
          </a:bodyPr>
          <a:lstStyle/>
          <a:p>
            <a:pPr algn="ctr"/>
            <a:r>
              <a:rPr lang="it-IT" sz="2800" b="1" u="sng" dirty="0">
                <a:effectLst>
                  <a:outerShdw blurRad="38100" dist="38100" dir="2700000" algn="tl">
                    <a:srgbClr val="000000">
                      <a:alpha val="43137"/>
                    </a:srgbClr>
                  </a:outerShdw>
                </a:effectLst>
              </a:rPr>
              <a:t>Email </a:t>
            </a:r>
            <a:r>
              <a:rPr lang="it-IT" sz="2800" b="1" u="sng" dirty="0" err="1">
                <a:effectLst>
                  <a:outerShdw blurRad="38100" dist="38100" dir="2700000" algn="tl">
                    <a:srgbClr val="000000">
                      <a:alpha val="43137"/>
                    </a:srgbClr>
                  </a:outerShdw>
                </a:effectLst>
              </a:rPr>
              <a:t>us</a:t>
            </a:r>
            <a:r>
              <a:rPr lang="it-IT" sz="2800" dirty="0"/>
              <a:t> </a:t>
            </a:r>
          </a:p>
          <a:p>
            <a:pPr algn="ctr"/>
            <a:r>
              <a:rPr lang="it-IT" sz="2800" b="1" u="sng" dirty="0">
                <a:solidFill>
                  <a:srgbClr val="FF0000"/>
                </a:solidFill>
                <a:effectLst>
                  <a:outerShdw blurRad="38100" dist="38100" dir="2700000" algn="tl">
                    <a:srgbClr val="000000">
                      <a:alpha val="43137"/>
                    </a:srgbClr>
                  </a:outerShdw>
                </a:effectLst>
                <a:hlinkClick r:id="rId4"/>
              </a:rPr>
              <a:t>G.Pagliara@barzano-zanardo.com</a:t>
            </a:r>
            <a:endParaRPr lang="it-IT" sz="2800" b="1" u="sng" dirty="0">
              <a:solidFill>
                <a:srgbClr val="FF0000"/>
              </a:solidFill>
              <a:effectLst>
                <a:outerShdw blurRad="38100" dist="38100" dir="2700000" algn="tl">
                  <a:srgbClr val="000000">
                    <a:alpha val="43137"/>
                  </a:srgbClr>
                </a:outerShdw>
              </a:effectLst>
            </a:endParaRPr>
          </a:p>
          <a:p>
            <a:pPr algn="ctr"/>
            <a:r>
              <a:rPr lang="it-IT" sz="2800" b="1" u="sng" dirty="0">
                <a:solidFill>
                  <a:srgbClr val="FF0000"/>
                </a:solidFill>
                <a:effectLst>
                  <a:outerShdw blurRad="38100" dist="38100" dir="2700000" algn="tl">
                    <a:srgbClr val="000000">
                      <a:alpha val="43137"/>
                    </a:srgbClr>
                  </a:outerShdw>
                </a:effectLst>
              </a:rPr>
              <a:t>L.Pedemonte@barzano-zanardo.com</a:t>
            </a:r>
            <a:endParaRPr lang="it-IT" sz="3200" b="1" u="sng" dirty="0">
              <a:solidFill>
                <a:srgbClr val="FF0000"/>
              </a:solidFill>
              <a:effectLst>
                <a:outerShdw blurRad="38100" dist="38100" dir="2700000" algn="tl">
                  <a:srgbClr val="000000">
                    <a:alpha val="43137"/>
                  </a:srgbClr>
                </a:outerShdw>
              </a:effectLst>
            </a:endParaRPr>
          </a:p>
        </p:txBody>
      </p:sp>
      <p:sp>
        <p:nvSpPr>
          <p:cNvPr id="11" name="Rettangolo 10"/>
          <p:cNvSpPr/>
          <p:nvPr/>
        </p:nvSpPr>
        <p:spPr>
          <a:xfrm>
            <a:off x="2102713" y="1732170"/>
            <a:ext cx="3828292"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PROTECTION</a:t>
            </a:r>
            <a:endParaRPr lang="it-IT" sz="4000" b="1" dirty="0">
              <a:solidFill>
                <a:srgbClr val="FF0000"/>
              </a:solidFill>
              <a:effectLst>
                <a:outerShdw blurRad="38100" dist="38100" dir="2700000" algn="tl">
                  <a:srgbClr val="000000">
                    <a:alpha val="43137"/>
                  </a:srgbClr>
                </a:outerShdw>
              </a:effectLst>
            </a:endParaRPr>
          </a:p>
        </p:txBody>
      </p:sp>
      <p:sp>
        <p:nvSpPr>
          <p:cNvPr id="5" name="Rettangolo 4">
            <a:extLst>
              <a:ext uri="{FF2B5EF4-FFF2-40B4-BE49-F238E27FC236}">
                <a16:creationId xmlns:a16="http://schemas.microsoft.com/office/drawing/2014/main" id="{A24B9AB7-D161-5ABA-25EE-13A9B2150E95}"/>
              </a:ext>
            </a:extLst>
          </p:cNvPr>
          <p:cNvSpPr/>
          <p:nvPr/>
        </p:nvSpPr>
        <p:spPr>
          <a:xfrm>
            <a:off x="2633472" y="2651815"/>
            <a:ext cx="8055864" cy="369332"/>
          </a:xfrm>
          <a:prstGeom prst="rect">
            <a:avLst/>
          </a:prstGeom>
        </p:spPr>
        <p:txBody>
          <a:bodyPr wrap="square">
            <a:spAutoFit/>
          </a:bodyPr>
          <a:lstStyle/>
          <a:p>
            <a:pPr algn="ctr"/>
            <a:r>
              <a:rPr lang="en-US" b="1" u="sng" dirty="0">
                <a:effectLst>
                  <a:outerShdw blurRad="38100" dist="38100" dir="2700000" algn="tl">
                    <a:srgbClr val="000000">
                      <a:alpha val="43137"/>
                    </a:srgbClr>
                  </a:outerShdw>
                </a:effectLst>
              </a:rPr>
              <a:t>On February 18, 2026</a:t>
            </a:r>
            <a:endParaRPr lang="it-IT" b="1" u="sng" dirty="0">
              <a:effectLst>
                <a:outerShdw blurRad="38100" dist="38100" dir="2700000" algn="tl">
                  <a:srgbClr val="000000">
                    <a:alpha val="43137"/>
                  </a:srgbClr>
                </a:outerShdw>
              </a:effectLst>
            </a:endParaRPr>
          </a:p>
        </p:txBody>
      </p:sp>
      <p:sp>
        <p:nvSpPr>
          <p:cNvPr id="6" name="Rettangolo 5">
            <a:extLst>
              <a:ext uri="{FF2B5EF4-FFF2-40B4-BE49-F238E27FC236}">
                <a16:creationId xmlns:a16="http://schemas.microsoft.com/office/drawing/2014/main" id="{0EFC0F08-2434-BF9C-BD11-81FE2958AAF5}"/>
              </a:ext>
            </a:extLst>
          </p:cNvPr>
          <p:cNvSpPr/>
          <p:nvPr/>
        </p:nvSpPr>
        <p:spPr>
          <a:xfrm>
            <a:off x="2446021" y="3793911"/>
            <a:ext cx="8055864" cy="369332"/>
          </a:xfrm>
          <a:prstGeom prst="rect">
            <a:avLst/>
          </a:prstGeom>
        </p:spPr>
        <p:txBody>
          <a:bodyPr wrap="square">
            <a:spAutoFit/>
          </a:bodyPr>
          <a:lstStyle/>
          <a:p>
            <a:pPr algn="ctr"/>
            <a:r>
              <a:rPr lang="en-US" b="1" u="sng" dirty="0">
                <a:effectLst>
                  <a:outerShdw blurRad="38100" dist="38100" dir="2700000" algn="tl">
                    <a:srgbClr val="000000">
                      <a:alpha val="43137"/>
                    </a:srgbClr>
                  </a:outerShdw>
                </a:effectLst>
              </a:rPr>
              <a:t>Or, on February 18 and 19, 2026</a:t>
            </a:r>
            <a:endParaRPr lang="it-IT"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39639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8369142" y="891173"/>
            <a:ext cx="2705120" cy="780102"/>
          </a:xfrm>
          <a:prstGeom prst="rect">
            <a:avLst/>
          </a:prstGeom>
        </p:spPr>
      </p:pic>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203328" y="982514"/>
            <a:ext cx="2172432" cy="597419"/>
          </a:xfrm>
          <a:prstGeom prst="rect">
            <a:avLst/>
          </a:prstGeom>
        </p:spPr>
      </p:pic>
      <p:sp>
        <p:nvSpPr>
          <p:cNvPr id="8" name="CasellaDiTesto 7"/>
          <p:cNvSpPr txBox="1"/>
          <p:nvPr/>
        </p:nvSpPr>
        <p:spPr>
          <a:xfrm>
            <a:off x="2337355" y="3439779"/>
            <a:ext cx="6719514" cy="2492990"/>
          </a:xfrm>
          <a:prstGeom prst="rect">
            <a:avLst/>
          </a:prstGeom>
          <a:noFill/>
        </p:spPr>
        <p:txBody>
          <a:bodyPr wrap="square" rtlCol="0">
            <a:spAutoFit/>
          </a:bodyPr>
          <a:lstStyle/>
          <a:p>
            <a:pPr algn="ctr"/>
            <a:r>
              <a:rPr lang="it-IT" sz="2400" b="1" i="1" u="sng" dirty="0">
                <a:solidFill>
                  <a:srgbClr val="FF0000"/>
                </a:solidFill>
                <a:effectLst>
                  <a:outerShdw blurRad="38100" dist="38100" dir="2700000" algn="tl">
                    <a:srgbClr val="000000">
                      <a:alpha val="43137"/>
                    </a:srgbClr>
                  </a:outerShdw>
                </a:effectLst>
              </a:rPr>
              <a:t>for</a:t>
            </a:r>
          </a:p>
          <a:p>
            <a:pPr marL="571500" indent="-571500" algn="ctr">
              <a:buFont typeface="Wingdings" panose="05000000000000000000" pitchFamily="2" charset="2"/>
              <a:buChar char="ü"/>
            </a:pPr>
            <a:r>
              <a:rPr lang="it-IT" sz="4400" b="1" i="1" u="sng" dirty="0">
                <a:solidFill>
                  <a:srgbClr val="FF0000"/>
                </a:solidFill>
                <a:effectLst>
                  <a:outerShdw blurRad="38100" dist="38100" dir="2700000" algn="tl">
                    <a:srgbClr val="000000">
                      <a:alpha val="43137"/>
                    </a:srgbClr>
                  </a:outerShdw>
                </a:effectLst>
              </a:rPr>
              <a:t>PACIFIC RESOLUTION</a:t>
            </a:r>
          </a:p>
          <a:p>
            <a:pPr marL="571500" indent="-571500" algn="ctr">
              <a:buFont typeface="Wingdings" panose="05000000000000000000" pitchFamily="2" charset="2"/>
              <a:buChar char="ü"/>
            </a:pPr>
            <a:r>
              <a:rPr lang="it-IT" sz="4400" b="1" i="1" u="sng" dirty="0">
                <a:solidFill>
                  <a:srgbClr val="FF0000"/>
                </a:solidFill>
                <a:effectLst>
                  <a:outerShdw blurRad="38100" dist="38100" dir="2700000" algn="tl">
                    <a:srgbClr val="000000">
                      <a:alpha val="43137"/>
                    </a:srgbClr>
                  </a:outerShdw>
                </a:effectLst>
              </a:rPr>
              <a:t>REMOVAL OF VIOLATION</a:t>
            </a:r>
          </a:p>
        </p:txBody>
      </p:sp>
      <p:sp>
        <p:nvSpPr>
          <p:cNvPr id="12" name="CasellaDiTesto 11"/>
          <p:cNvSpPr txBox="1"/>
          <p:nvPr/>
        </p:nvSpPr>
        <p:spPr>
          <a:xfrm>
            <a:off x="3840529" y="971359"/>
            <a:ext cx="418095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rPr>
              <a:t>FREE SERVICES</a:t>
            </a:r>
          </a:p>
          <a:p>
            <a:pPr algn="ctr"/>
            <a:r>
              <a:rPr lang="en-US" sz="1600" b="1" dirty="0">
                <a:effectLst>
                  <a:outerShdw blurRad="38100" dist="38100" dir="2700000" algn="tl">
                    <a:srgbClr val="000000">
                      <a:alpha val="43137"/>
                    </a:srgbClr>
                  </a:outerShdw>
                </a:effectLst>
              </a:rPr>
              <a:t>OFFERED AND DEDICATED TO EXHIBITORS</a:t>
            </a:r>
            <a:endParaRPr lang="it-IT" sz="1050" dirty="0"/>
          </a:p>
        </p:txBody>
      </p:sp>
      <p:sp>
        <p:nvSpPr>
          <p:cNvPr id="4" name="Rettangolo 3"/>
          <p:cNvSpPr/>
          <p:nvPr/>
        </p:nvSpPr>
        <p:spPr>
          <a:xfrm>
            <a:off x="985859" y="2271850"/>
            <a:ext cx="3038011" cy="646331"/>
          </a:xfrm>
          <a:prstGeom prst="rect">
            <a:avLst/>
          </a:prstGeom>
        </p:spPr>
        <p:txBody>
          <a:bodyPr wrap="none">
            <a:spAutoFit/>
          </a:bodyPr>
          <a:lstStyle/>
          <a:p>
            <a:r>
              <a:rPr lang="it-IT" dirty="0"/>
              <a:t>Barzanò &amp; Zanardo S.p.A.</a:t>
            </a:r>
          </a:p>
          <a:p>
            <a:r>
              <a:rPr lang="it-IT" dirty="0" err="1"/>
              <a:t>Professionals</a:t>
            </a:r>
            <a:endParaRPr lang="it-IT" dirty="0"/>
          </a:p>
        </p:txBody>
      </p:sp>
      <p:sp>
        <p:nvSpPr>
          <p:cNvPr id="11" name="Rettangolo 10"/>
          <p:cNvSpPr/>
          <p:nvPr/>
        </p:nvSpPr>
        <p:spPr>
          <a:xfrm>
            <a:off x="7711018" y="2194259"/>
            <a:ext cx="3493264" cy="646331"/>
          </a:xfrm>
          <a:prstGeom prst="rect">
            <a:avLst/>
          </a:prstGeom>
        </p:spPr>
        <p:txBody>
          <a:bodyPr wrap="none">
            <a:spAutoFit/>
          </a:bodyPr>
          <a:lstStyle/>
          <a:p>
            <a:r>
              <a:rPr lang="it-IT" dirty="0" err="1"/>
              <a:t>Shall</a:t>
            </a:r>
            <a:r>
              <a:rPr lang="it-IT" dirty="0"/>
              <a:t> </a:t>
            </a:r>
            <a:r>
              <a:rPr lang="it-IT" dirty="0" err="1"/>
              <a:t>enforce</a:t>
            </a:r>
            <a:r>
              <a:rPr lang="it-IT" dirty="0"/>
              <a:t> the</a:t>
            </a:r>
          </a:p>
          <a:p>
            <a:r>
              <a:rPr lang="it-IT" dirty="0" err="1"/>
              <a:t>Indicam</a:t>
            </a:r>
            <a:r>
              <a:rPr lang="it-IT" dirty="0"/>
              <a:t> Milan Fair </a:t>
            </a:r>
            <a:r>
              <a:rPr lang="it-IT" dirty="0" err="1"/>
              <a:t>Regulation</a:t>
            </a:r>
            <a:endParaRPr lang="it-IT" dirty="0"/>
          </a:p>
        </p:txBody>
      </p:sp>
      <p:sp>
        <p:nvSpPr>
          <p:cNvPr id="14" name="Rettangolo 13"/>
          <p:cNvSpPr/>
          <p:nvPr/>
        </p:nvSpPr>
        <p:spPr>
          <a:xfrm>
            <a:off x="3753689" y="2894610"/>
            <a:ext cx="4031873" cy="369332"/>
          </a:xfrm>
          <a:prstGeom prst="rect">
            <a:avLst/>
          </a:prstGeom>
        </p:spPr>
        <p:txBody>
          <a:bodyPr wrap="none">
            <a:spAutoFit/>
          </a:bodyPr>
          <a:lstStyle/>
          <a:p>
            <a:r>
              <a:rPr lang="it-IT" dirty="0" err="1"/>
              <a:t>They</a:t>
            </a:r>
            <a:r>
              <a:rPr lang="it-IT" dirty="0"/>
              <a:t> </a:t>
            </a:r>
            <a:r>
              <a:rPr lang="it-IT" dirty="0" err="1"/>
              <a:t>will</a:t>
            </a:r>
            <a:r>
              <a:rPr lang="it-IT" dirty="0"/>
              <a:t> go to the stand </a:t>
            </a:r>
            <a:r>
              <a:rPr lang="it-IT" dirty="0" err="1"/>
              <a:t>indicated</a:t>
            </a:r>
            <a:endParaRPr lang="it-IT" dirty="0"/>
          </a:p>
        </p:txBody>
      </p:sp>
      <p:cxnSp>
        <p:nvCxnSpPr>
          <p:cNvPr id="6" name="Connettore 2 5"/>
          <p:cNvCxnSpPr/>
          <p:nvPr/>
        </p:nvCxnSpPr>
        <p:spPr>
          <a:xfrm flipV="1">
            <a:off x="4696574" y="2682986"/>
            <a:ext cx="2756849" cy="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ttore 4 17"/>
          <p:cNvCxnSpPr/>
          <p:nvPr/>
        </p:nvCxnSpPr>
        <p:spPr>
          <a:xfrm rot="10800000" flipV="1">
            <a:off x="8910084" y="2840589"/>
            <a:ext cx="1068602" cy="463255"/>
          </a:xfrm>
          <a:prstGeom prst="bentConnector3">
            <a:avLst>
              <a:gd name="adj1" fmla="val 5099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nettore 4 23"/>
          <p:cNvCxnSpPr/>
          <p:nvPr/>
        </p:nvCxnSpPr>
        <p:spPr>
          <a:xfrm>
            <a:off x="2504865" y="2846645"/>
            <a:ext cx="1245356" cy="4572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ttangolo 25"/>
          <p:cNvSpPr/>
          <p:nvPr/>
        </p:nvSpPr>
        <p:spPr>
          <a:xfrm>
            <a:off x="4874743" y="3199782"/>
            <a:ext cx="1792478" cy="369332"/>
          </a:xfrm>
          <a:prstGeom prst="rect">
            <a:avLst/>
          </a:prstGeom>
        </p:spPr>
        <p:txBody>
          <a:bodyPr wrap="none">
            <a:spAutoFit/>
          </a:bodyPr>
          <a:lstStyle/>
          <a:p>
            <a:r>
              <a:rPr lang="it-IT" dirty="0" err="1"/>
              <a:t>Draft</a:t>
            </a:r>
            <a:r>
              <a:rPr lang="it-IT" dirty="0"/>
              <a:t> a minute</a:t>
            </a:r>
          </a:p>
        </p:txBody>
      </p:sp>
      <p:sp>
        <p:nvSpPr>
          <p:cNvPr id="15" name="Rettangolo 14"/>
          <p:cNvSpPr/>
          <p:nvPr/>
        </p:nvSpPr>
        <p:spPr>
          <a:xfrm>
            <a:off x="3840529" y="1675506"/>
            <a:ext cx="3828292" cy="707886"/>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000" b="1" dirty="0">
                <a:solidFill>
                  <a:srgbClr val="FF0000"/>
                </a:solidFill>
                <a:effectLst>
                  <a:outerShdw blurRad="38100" dist="38100" dir="2700000" algn="tl">
                    <a:srgbClr val="000000">
                      <a:alpha val="43137"/>
                    </a:srgbClr>
                  </a:outerShdw>
                </a:effectLst>
              </a:rPr>
              <a:t>IP PROTECTION</a:t>
            </a:r>
            <a:endParaRPr lang="it-IT" sz="4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94841323"/>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362</TotalTime>
  <Words>554</Words>
  <Application>Microsoft Office PowerPoint</Application>
  <PresentationFormat>Widescreen</PresentationFormat>
  <Paragraphs>91</Paragraphs>
  <Slides>11</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11</vt:i4>
      </vt:variant>
    </vt:vector>
  </HeadingPairs>
  <TitlesOfParts>
    <vt:vector size="19" baseType="lpstr">
      <vt:lpstr>Arial</vt:lpstr>
      <vt:lpstr>Calibri</vt:lpstr>
      <vt:lpstr>Century Gothic</vt:lpstr>
      <vt:lpstr>Palatino</vt:lpstr>
      <vt:lpstr>Palatino Linotype</vt:lpstr>
      <vt:lpstr>Wingdings</vt:lpstr>
      <vt:lpstr>Wingdings 3</vt:lpstr>
      <vt:lpstr>Filo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Giuseppe Pagliara (Barzanò &amp; Zanardo)</dc:creator>
  <cp:lastModifiedBy>Giuseppe Pagliara (Barzanò &amp; Zanardo)</cp:lastModifiedBy>
  <cp:revision>35</cp:revision>
  <dcterms:created xsi:type="dcterms:W3CDTF">2023-05-02T08:10:40Z</dcterms:created>
  <dcterms:modified xsi:type="dcterms:W3CDTF">2026-01-22T15:03:19Z</dcterms:modified>
</cp:coreProperties>
</file>