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9" r:id="rId2"/>
    <p:sldId id="258" r:id="rId3"/>
    <p:sldId id="269" r:id="rId4"/>
    <p:sldId id="268" r:id="rId5"/>
    <p:sldId id="256" r:id="rId6"/>
    <p:sldId id="270" r:id="rId7"/>
    <p:sldId id="264" r:id="rId8"/>
    <p:sldId id="271" r:id="rId9"/>
    <p:sldId id="272" r:id="rId10"/>
    <p:sldId id="266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D0FDD-897D-4B94-884F-535672D1ADC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BC6A-7CC7-4635-B515-8DE1F166C3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6412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79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98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7002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168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8677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0980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3841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06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3098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424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52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334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7316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432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788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619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72310-3DB6-486E-80B0-AB7B9CD65D59}" type="datetimeFigureOut">
              <a:rPr lang="it-IT" smtClean="0"/>
              <a:t>22/01/2026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D1E6754-5F50-4F50-9533-101845B76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552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g.pagliara@barzano-zanardo.com" TargetMode="External"/><Relationship Id="rId4" Type="http://schemas.openxmlformats.org/officeDocument/2006/relationships/hyperlink" Target="mailto:L.Pedemonte@barzano-zanardo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G.Pagliara@barzano-zanardo.co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73334" y="633523"/>
            <a:ext cx="5616154" cy="1619586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3297" y="982514"/>
            <a:ext cx="3773352" cy="1037672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2635619" y="2291116"/>
            <a:ext cx="72444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Sono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lieti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offrire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agli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espositori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263945" y="2908433"/>
            <a:ext cx="34400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gratuiti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610582" y="3618467"/>
            <a:ext cx="32944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428596" y="5305169"/>
            <a:ext cx="4052713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ORIENTAMENTO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8792044" y="5305169"/>
            <a:ext cx="181492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317071" y="4333909"/>
            <a:ext cx="60869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PROPRIETA’ INDUSTRIALE</a:t>
            </a:r>
            <a:endParaRPr lang="it-IT" sz="4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ccia tridirezionale 3"/>
          <p:cNvSpPr/>
          <p:nvPr/>
        </p:nvSpPr>
        <p:spPr>
          <a:xfrm>
            <a:off x="5752456" y="5162663"/>
            <a:ext cx="2152618" cy="85039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770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2992294" y="2359516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Altrimenti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035311" y="2817337"/>
            <a:ext cx="9640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(Reg. </a:t>
            </a:r>
            <a:r>
              <a:rPr lang="it-IT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Indicam</a:t>
            </a: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ORDINE DI RIMOZIONE O COPERTURA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472524" y="3449586"/>
            <a:ext cx="9116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Un “arbitrato” in cui gli espositori coinvolti chiedono a una commissione di esperti terzi che devono recarsi in fiera per decidere chi ha ragione. Le parti accettano la decisione della commissione.</a:t>
            </a:r>
          </a:p>
        </p:txBody>
      </p:sp>
      <p:sp>
        <p:nvSpPr>
          <p:cNvPr id="8" name="Rettangolo 7"/>
          <p:cNvSpPr/>
          <p:nvPr/>
        </p:nvSpPr>
        <p:spPr>
          <a:xfrm>
            <a:off x="2472524" y="4481945"/>
            <a:ext cx="8683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/>
              <a:t>Necessità di pagare 500 euro per la commissione di esperti terzi + consigliabile assumere un avvocato + tempo necessario per la decisione</a:t>
            </a:r>
          </a:p>
        </p:txBody>
      </p:sp>
      <p:sp>
        <p:nvSpPr>
          <p:cNvPr id="9" name="Rettangolo 8"/>
          <p:cNvSpPr/>
          <p:nvPr/>
        </p:nvSpPr>
        <p:spPr>
          <a:xfrm>
            <a:off x="4615506" y="1443362"/>
            <a:ext cx="239039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662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5348177" y="2371061"/>
            <a:ext cx="1376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THANK YOU!</a:t>
            </a:r>
          </a:p>
        </p:txBody>
      </p:sp>
      <p:sp>
        <p:nvSpPr>
          <p:cNvPr id="5" name="object 3"/>
          <p:cNvSpPr txBox="1">
            <a:spLocks/>
          </p:cNvSpPr>
          <p:nvPr/>
        </p:nvSpPr>
        <p:spPr>
          <a:xfrm>
            <a:off x="2406502" y="2893374"/>
            <a:ext cx="930348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800" b="1" i="0">
                <a:solidFill>
                  <a:srgbClr val="0D612C"/>
                </a:solidFill>
                <a:latin typeface="Palatino Linotype"/>
                <a:ea typeface="+mj-ea"/>
                <a:cs typeface="Palatino Linotype"/>
              </a:defRPr>
            </a:lvl1pPr>
          </a:lstStyle>
          <a:p>
            <a:pPr marL="12700" algn="just">
              <a:spcBef>
                <a:spcPts val="100"/>
              </a:spcBef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  <a:ea typeface="Palatino" pitchFamily="2" charset="77"/>
                <a:cs typeface="+mn-cs"/>
              </a:rPr>
              <a:t>Laura Pedemonte </a:t>
            </a:r>
            <a:r>
              <a:rPr lang="it-IT" sz="1800" dirty="0">
                <a:solidFill>
                  <a:srgbClr val="C00000"/>
                </a:solidFill>
                <a:latin typeface="Palatino" pitchFamily="2" charset="77"/>
                <a:ea typeface="Palatino" pitchFamily="2" charset="77"/>
              </a:rPr>
              <a:t>•</a:t>
            </a:r>
            <a:r>
              <a:rPr lang="it-IT" sz="1800" b="0" kern="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Palatino Linotype" panose="02040502050505030304" pitchFamily="18" charset="0"/>
                <a:ea typeface="+mn-ea"/>
                <a:cs typeface="+mn-cs"/>
              </a:rPr>
              <a:t>European and Italian Trademark and Design Attorney</a:t>
            </a:r>
            <a:endParaRPr lang="it-IT" sz="2000" dirty="0">
              <a:solidFill>
                <a:srgbClr val="C00000"/>
              </a:solidFill>
              <a:latin typeface="Palatino Linotype" panose="02040502050505030304" pitchFamily="18" charset="0"/>
              <a:ea typeface="+mn-ea"/>
              <a:cs typeface="+mn-cs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289544" y="3945186"/>
            <a:ext cx="86606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t-IT" sz="2400" b="1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</a:rPr>
              <a:t>Giuseppe G. Pagliara</a:t>
            </a:r>
            <a:r>
              <a:rPr lang="it-IT" sz="2000" b="1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it-IT" sz="20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• </a:t>
            </a:r>
            <a:r>
              <a:rPr lang="en-US" sz="20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Criminal Anticounterfeiting Attorney at Law at Higher Jurisdictions</a:t>
            </a:r>
            <a:endParaRPr lang="it-IT" sz="2000" b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320362" y="3374481"/>
            <a:ext cx="4341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u="sng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L.Pedemonte@barzano-zanardo.com</a:t>
            </a:r>
            <a:endParaRPr lang="it-IT" sz="2000" b="1" u="sng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443176" y="477271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b="1" u="sng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G.Pagliara@barzano-zanardo.com</a:t>
            </a:r>
          </a:p>
        </p:txBody>
      </p:sp>
    </p:spTree>
    <p:extLst>
      <p:ext uri="{BB962C8B-B14F-4D97-AF65-F5344CB8AC3E}">
        <p14:creationId xmlns:p14="http://schemas.microsoft.com/office/powerpoint/2010/main" val="324009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513790" y="2412984"/>
            <a:ext cx="2834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CONSULENZA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92871" y="3123099"/>
            <a:ext cx="98364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Gli espositori possono fissare un </a:t>
            </a:r>
            <a:r>
              <a:rPr lang="it-IT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incontro online </a:t>
            </a:r>
            <a:r>
              <a:rPr lang="it-IT" sz="2800" dirty="0"/>
              <a:t>con i professionisti esperti nei settori interessati</a:t>
            </a:r>
          </a:p>
          <a:p>
            <a:pPr algn="ctr"/>
            <a:r>
              <a:rPr lang="it-IT" sz="2800" dirty="0"/>
              <a:t>durante, prima o dopo la fiera</a:t>
            </a:r>
          </a:p>
          <a:p>
            <a:pPr algn="ctr"/>
            <a:r>
              <a:rPr lang="it-IT" sz="2800" dirty="0"/>
              <a:t>per una consulenza sulla Proprietà Industriale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  <p:sp>
        <p:nvSpPr>
          <p:cNvPr id="8" name="Rettangolo 7"/>
          <p:cNvSpPr/>
          <p:nvPr/>
        </p:nvSpPr>
        <p:spPr>
          <a:xfrm>
            <a:off x="3765956" y="1616745"/>
            <a:ext cx="462819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ORIENTAMENTO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250558" y="4985931"/>
            <a:ext cx="76589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dirty="0"/>
              <a:t>scrivendo a:</a:t>
            </a:r>
          </a:p>
          <a:p>
            <a:pPr algn="ctr"/>
            <a:r>
              <a:rPr lang="it-IT" sz="2800" b="1" i="1" dirty="0">
                <a:hlinkClick r:id="rId4"/>
              </a:rPr>
              <a:t>L.Pedemonte@barzano-zanardo.com</a:t>
            </a:r>
            <a:r>
              <a:rPr lang="it-IT" sz="2800" dirty="0"/>
              <a:t> e </a:t>
            </a:r>
            <a:r>
              <a:rPr lang="it-IT" sz="2800" b="1" i="1" dirty="0">
                <a:hlinkClick r:id="rId5"/>
              </a:rPr>
              <a:t>G.Pagliara@barzano-zanardo.com</a:t>
            </a:r>
            <a:r>
              <a:rPr lang="it-IT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08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283758" y="2318317"/>
            <a:ext cx="2834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CONSULENZA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592871" y="3123099"/>
            <a:ext cx="85612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Gli espositori potranno anche</a:t>
            </a:r>
          </a:p>
          <a:p>
            <a:pPr algn="ctr"/>
            <a:r>
              <a:rPr lang="it-IT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incontrare i professionisti di persona</a:t>
            </a:r>
            <a:r>
              <a:rPr lang="it-IT" sz="2800" dirty="0"/>
              <a:t> </a:t>
            </a:r>
          </a:p>
          <a:p>
            <a:pPr algn="ctr"/>
            <a:r>
              <a:rPr lang="it-IT" sz="2800" dirty="0"/>
              <a:t>in Fiera</a:t>
            </a:r>
          </a:p>
          <a:p>
            <a:pPr algn="ctr"/>
            <a:r>
              <a:rPr lang="it-IT" sz="2800" b="1" dirty="0"/>
              <a:t>il giorno 18 febbraio 2026</a:t>
            </a:r>
          </a:p>
        </p:txBody>
      </p:sp>
      <p:sp>
        <p:nvSpPr>
          <p:cNvPr id="8" name="Rettangolo 7"/>
          <p:cNvSpPr/>
          <p:nvPr/>
        </p:nvSpPr>
        <p:spPr>
          <a:xfrm>
            <a:off x="3616910" y="1549687"/>
            <a:ext cx="462819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ORIENTAMENTO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505737" y="5537138"/>
            <a:ext cx="67339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dirty="0"/>
              <a:t>per informazioni e consulto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</p:spTree>
    <p:extLst>
      <p:ext uri="{BB962C8B-B14F-4D97-AF65-F5344CB8AC3E}">
        <p14:creationId xmlns:p14="http://schemas.microsoft.com/office/powerpoint/2010/main" val="374148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513790" y="2690507"/>
            <a:ext cx="2834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CONSULENZA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86219" y="3187800"/>
            <a:ext cx="98364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I professionisti di Barzanò &amp; Zanardo S.p.A., cui è affidato il servizio, saranno a disposizione per</a:t>
            </a:r>
          </a:p>
          <a:p>
            <a:pPr algn="ctr"/>
            <a:r>
              <a:rPr lang="it-IT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informazioni</a:t>
            </a:r>
          </a:p>
        </p:txBody>
      </p:sp>
      <p:sp>
        <p:nvSpPr>
          <p:cNvPr id="8" name="Rettangolo 7"/>
          <p:cNvSpPr/>
          <p:nvPr/>
        </p:nvSpPr>
        <p:spPr>
          <a:xfrm>
            <a:off x="3616910" y="1982621"/>
            <a:ext cx="4628190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ORIENTAMENTO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896140" y="4529720"/>
            <a:ext cx="8412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/>
              <a:t>su come valorizzare, tutelare, ampliare i Diritti IP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  <p:sp>
        <p:nvSpPr>
          <p:cNvPr id="7" name="Rettangolo 6"/>
          <p:cNvSpPr/>
          <p:nvPr/>
        </p:nvSpPr>
        <p:spPr>
          <a:xfrm>
            <a:off x="1661045" y="5252995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dirty="0"/>
              <a:t>e </a:t>
            </a:r>
            <a:r>
              <a:rPr lang="it-IT" sz="2000" b="1" i="1" dirty="0"/>
              <a:t>proteggere il brand, difendersi e prevenire la contraffazione, registrare marchi, ampliare o correttamente orientare il portafoglio IP, registrare design, brevettare o tutelare un’invenzione, esaminare le peculiarità che contraddistinguono l’identità aziendale, </a:t>
            </a:r>
            <a:r>
              <a:rPr lang="it-IT" sz="2000" b="1" i="1"/>
              <a:t>e oltre</a:t>
            </a:r>
            <a:endParaRPr lang="it-IT" sz="2000" b="1" i="1" dirty="0"/>
          </a:p>
        </p:txBody>
      </p:sp>
    </p:spTree>
    <p:extLst>
      <p:ext uri="{BB962C8B-B14F-4D97-AF65-F5344CB8AC3E}">
        <p14:creationId xmlns:p14="http://schemas.microsoft.com/office/powerpoint/2010/main" val="1765784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3322748" y="2676901"/>
            <a:ext cx="6141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REGOLAMENTO INDICAM FIERA MILANO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190308" y="3423684"/>
            <a:ext cx="3944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1.1 Tutti gli espositori, ai quali il presente Regolamento è stato consegnato unitamente alla documentazione di iscrizione alla Manifestazione, si impegnano reciprocamente a </a:t>
            </a:r>
            <a:r>
              <a:rPr lang="it-IT" sz="2000" b="1" u="sng" dirty="0"/>
              <a:t>rispettare i diritti di proprietà</a:t>
            </a:r>
          </a:p>
          <a:p>
            <a:pPr algn="just"/>
            <a:r>
              <a:rPr lang="it-IT" sz="2000" b="1" u="sng" dirty="0"/>
              <a:t>intellettuale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6634717" y="3423684"/>
            <a:ext cx="45188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1.1 All exhibitors who have accepted the present</a:t>
            </a:r>
          </a:p>
          <a:p>
            <a:pPr algn="just"/>
            <a:r>
              <a:rPr lang="en-US" sz="2000" dirty="0"/>
              <a:t>Regulations together with the registration to the</a:t>
            </a:r>
          </a:p>
          <a:p>
            <a:pPr algn="just"/>
            <a:r>
              <a:rPr lang="en-US" sz="2000" dirty="0"/>
              <a:t>Event, mutually commit to </a:t>
            </a:r>
            <a:r>
              <a:rPr lang="en-US" sz="2000" b="1" u="sng" dirty="0"/>
              <a:t>respect intellectual</a:t>
            </a:r>
          </a:p>
          <a:p>
            <a:pPr algn="just"/>
            <a:r>
              <a:rPr lang="en-US" sz="2000" b="1" u="sng" dirty="0"/>
              <a:t>property rights</a:t>
            </a:r>
            <a:endParaRPr lang="it-IT" sz="2000" b="1" u="sng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  <p:sp>
        <p:nvSpPr>
          <p:cNvPr id="8" name="Rettangolo 7"/>
          <p:cNvSpPr/>
          <p:nvPr/>
        </p:nvSpPr>
        <p:spPr>
          <a:xfrm>
            <a:off x="4939789" y="1793923"/>
            <a:ext cx="239039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144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316424" y="3801080"/>
            <a:ext cx="98364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I professionisti di Barzanò &amp; Zanardo S.p.A., cui è affidato il servizio, saranno a disposizione per </a:t>
            </a:r>
            <a:r>
              <a:rPr lang="it-IT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segnalazioni</a:t>
            </a:r>
          </a:p>
        </p:txBody>
      </p:sp>
      <p:sp>
        <p:nvSpPr>
          <p:cNvPr id="6" name="Rettangolo 5"/>
          <p:cNvSpPr/>
          <p:nvPr/>
        </p:nvSpPr>
        <p:spPr>
          <a:xfrm>
            <a:off x="2459417" y="5416907"/>
            <a:ext cx="755046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dirty="0"/>
              <a:t>di </a:t>
            </a:r>
            <a:r>
              <a:rPr lang="it-IT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violazioni</a:t>
            </a:r>
            <a:r>
              <a:rPr lang="it-IT" sz="2800" dirty="0"/>
              <a:t> dei diritti degli </a:t>
            </a:r>
          </a:p>
          <a:p>
            <a:pPr algn="ctr"/>
            <a:r>
              <a:rPr lang="it-IT" sz="2800" dirty="0"/>
              <a:t>Espositori da parte di altri Espositori in Fiera</a:t>
            </a:r>
          </a:p>
        </p:txBody>
      </p:sp>
      <p:sp>
        <p:nvSpPr>
          <p:cNvPr id="9" name="Rettangolo 8"/>
          <p:cNvSpPr/>
          <p:nvPr/>
        </p:nvSpPr>
        <p:spPr>
          <a:xfrm>
            <a:off x="5102547" y="2385308"/>
            <a:ext cx="239039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</p:spTree>
    <p:extLst>
      <p:ext uri="{BB962C8B-B14F-4D97-AF65-F5344CB8AC3E}">
        <p14:creationId xmlns:p14="http://schemas.microsoft.com/office/powerpoint/2010/main" val="823881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2363972" y="2536417"/>
            <a:ext cx="3949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DELL’ILLECITO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  <p:sp>
        <p:nvSpPr>
          <p:cNvPr id="13" name="Rettangolo 12"/>
          <p:cNvSpPr/>
          <p:nvPr/>
        </p:nvSpPr>
        <p:spPr>
          <a:xfrm>
            <a:off x="4735806" y="1664060"/>
            <a:ext cx="239039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1911277" y="3287121"/>
            <a:ext cx="924804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200" dirty="0"/>
              <a:t>Se un espositore rileva in Fiera prodotti esposti</a:t>
            </a:r>
          </a:p>
          <a:p>
            <a:pPr algn="ctr"/>
            <a:r>
              <a:rPr lang="it-IT" sz="3200" dirty="0"/>
              <a:t>in </a:t>
            </a:r>
            <a:r>
              <a:rPr lang="it-IT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VIOLAZIONE</a:t>
            </a:r>
            <a:r>
              <a:rPr lang="it-IT" sz="3200" dirty="0"/>
              <a:t> o in </a:t>
            </a:r>
            <a:r>
              <a:rPr lang="it-IT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CONTRAFFAZIONE</a:t>
            </a:r>
            <a:r>
              <a:rPr lang="it-IT" sz="3200" dirty="0"/>
              <a:t> di</a:t>
            </a:r>
          </a:p>
          <a:p>
            <a:pPr algn="ctr"/>
            <a:r>
              <a:rPr lang="it-IT" sz="3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MARCHI</a:t>
            </a:r>
            <a:r>
              <a:rPr lang="it-IT" sz="3200" dirty="0"/>
              <a:t> – </a:t>
            </a:r>
            <a:r>
              <a:rPr lang="it-IT" sz="3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BREVETTI</a:t>
            </a:r>
            <a:r>
              <a:rPr lang="it-IT" sz="3200" dirty="0"/>
              <a:t> – </a:t>
            </a:r>
            <a:r>
              <a:rPr lang="it-IT" sz="3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</a:t>
            </a:r>
          </a:p>
          <a:p>
            <a:pPr algn="ctr"/>
            <a:r>
              <a:rPr lang="it-IT" sz="3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copie – imitazioni – sfruttamento illecito</a:t>
            </a:r>
          </a:p>
        </p:txBody>
      </p:sp>
      <p:sp>
        <p:nvSpPr>
          <p:cNvPr id="5" name="Rettangolo 4"/>
          <p:cNvSpPr/>
          <p:nvPr/>
        </p:nvSpPr>
        <p:spPr>
          <a:xfrm>
            <a:off x="7126204" y="2370541"/>
            <a:ext cx="37083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/>
              <a:t>Nei giorni della Fiera</a:t>
            </a:r>
          </a:p>
          <a:p>
            <a:pPr algn="ctr"/>
            <a:r>
              <a:rPr lang="it-IT" sz="2400" b="1" dirty="0"/>
              <a:t>18 e 19 febbraio 2026</a:t>
            </a:r>
          </a:p>
        </p:txBody>
      </p:sp>
      <p:sp>
        <p:nvSpPr>
          <p:cNvPr id="6" name="Rettangolo 5"/>
          <p:cNvSpPr/>
          <p:nvPr/>
        </p:nvSpPr>
        <p:spPr>
          <a:xfrm>
            <a:off x="4256547" y="5556975"/>
            <a:ext cx="35894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COSA FARE?</a:t>
            </a:r>
            <a:endParaRPr lang="it-IT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4212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  <p:sp>
        <p:nvSpPr>
          <p:cNvPr id="13" name="Rettangolo 12"/>
          <p:cNvSpPr/>
          <p:nvPr/>
        </p:nvSpPr>
        <p:spPr>
          <a:xfrm>
            <a:off x="2688049" y="1766808"/>
            <a:ext cx="239039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2245713" y="3027737"/>
            <a:ext cx="9492877" cy="5847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Recandosi di persona</a:t>
            </a:r>
            <a:r>
              <a:rPr lang="it-IT" sz="2800" dirty="0"/>
              <a:t> presso </a:t>
            </a:r>
            <a:r>
              <a:rPr lang="it-IT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</a:t>
            </a:r>
          </a:p>
        </p:txBody>
      </p:sp>
      <p:sp>
        <p:nvSpPr>
          <p:cNvPr id="4" name="Rettangolo 3"/>
          <p:cNvSpPr/>
          <p:nvPr/>
        </p:nvSpPr>
        <p:spPr>
          <a:xfrm>
            <a:off x="5261305" y="1718022"/>
            <a:ext cx="64772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Basterà</a:t>
            </a:r>
          </a:p>
          <a:p>
            <a:r>
              <a:rPr lang="it-I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CONTATTARE I PROFESSIONISTI di BARZANO’ &amp; ZANARDO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3247356" y="4354603"/>
            <a:ext cx="6056132" cy="52322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Chiamandoci</a:t>
            </a:r>
            <a:r>
              <a:rPr lang="it-IT" sz="2800" dirty="0"/>
              <a:t> al </a:t>
            </a:r>
            <a:r>
              <a:rPr lang="it-IT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+393402630678</a:t>
            </a:r>
            <a:endParaRPr lang="it-IT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1898364" y="4952402"/>
            <a:ext cx="9175898" cy="138499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Scrivendoci</a:t>
            </a:r>
            <a:r>
              <a:rPr lang="it-IT" sz="2800" dirty="0"/>
              <a:t> a </a:t>
            </a:r>
          </a:p>
          <a:p>
            <a:pPr algn="ctr"/>
            <a:r>
              <a:rPr lang="it-IT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G.Pagliara@barzano-zanardo.com</a:t>
            </a:r>
            <a:endParaRPr lang="it-IT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L.Pedemonte@barzano-zanardo.com</a:t>
            </a:r>
            <a:endParaRPr lang="it-IT" sz="32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33DF7A-C6D5-D52E-C306-0AE5B0A1D9E8}"/>
              </a:ext>
            </a:extLst>
          </p:cNvPr>
          <p:cNvSpPr txBox="1"/>
          <p:nvPr/>
        </p:nvSpPr>
        <p:spPr>
          <a:xfrm>
            <a:off x="1870809" y="2618848"/>
            <a:ext cx="9492877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18 febbraio 2026</a:t>
            </a:r>
            <a:endParaRPr lang="it-IT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DCF2756-78E0-000E-A1B1-124B0EACDA48}"/>
              </a:ext>
            </a:extLst>
          </p:cNvPr>
          <p:cNvSpPr txBox="1"/>
          <p:nvPr/>
        </p:nvSpPr>
        <p:spPr>
          <a:xfrm>
            <a:off x="1895193" y="3877672"/>
            <a:ext cx="9492877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Oppure, il 18 ed anche il 19 febbraio 2026</a:t>
            </a:r>
            <a:endParaRPr lang="it-IT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9639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69142" y="891173"/>
            <a:ext cx="2705120" cy="78010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3328" y="982514"/>
            <a:ext cx="2172432" cy="597419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2337355" y="3439779"/>
            <a:ext cx="671951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it-IT" sz="4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RISOLUZIONE PACIFICA</a:t>
            </a:r>
          </a:p>
          <a:p>
            <a:pPr marL="571500" indent="-571500" algn="ctr">
              <a:buFont typeface="Wingdings" panose="05000000000000000000" pitchFamily="2" charset="2"/>
              <a:buChar char="ü"/>
            </a:pPr>
            <a:r>
              <a:rPr lang="it-IT" sz="4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ELIMINAZIONE DELLA VIOLAZIONE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056133" y="971359"/>
            <a:ext cx="3749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 GRATUITI</a:t>
            </a:r>
          </a:p>
          <a:p>
            <a:pPr algn="ctr"/>
            <a:r>
              <a: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OFFERTI E DEDICATI AGLI ESPOSITORI</a:t>
            </a:r>
            <a:endParaRPr lang="it-IT" sz="1050" dirty="0"/>
          </a:p>
        </p:txBody>
      </p:sp>
      <p:sp>
        <p:nvSpPr>
          <p:cNvPr id="13" name="Rettangolo 12"/>
          <p:cNvSpPr/>
          <p:nvPr/>
        </p:nvSpPr>
        <p:spPr>
          <a:xfrm>
            <a:off x="4501913" y="1664217"/>
            <a:ext cx="239039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TUTELA IP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355422" y="2194259"/>
            <a:ext cx="30380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I professionisti di</a:t>
            </a:r>
          </a:p>
          <a:p>
            <a:r>
              <a:rPr lang="it-IT" dirty="0"/>
              <a:t>Barzanò &amp; Zanardo S.p.A.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7711018" y="2194259"/>
            <a:ext cx="36215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Applicheranno il Regolamento</a:t>
            </a:r>
          </a:p>
          <a:p>
            <a:r>
              <a:rPr lang="it-IT" dirty="0" err="1"/>
              <a:t>Indicam</a:t>
            </a:r>
            <a:r>
              <a:rPr lang="it-IT" dirty="0"/>
              <a:t> Fiera Milano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3753689" y="2894610"/>
            <a:ext cx="4642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Si recheranno presso lo stand segnalato</a:t>
            </a:r>
          </a:p>
        </p:txBody>
      </p:sp>
      <p:cxnSp>
        <p:nvCxnSpPr>
          <p:cNvPr id="6" name="Connettore 2 5"/>
          <p:cNvCxnSpPr/>
          <p:nvPr/>
        </p:nvCxnSpPr>
        <p:spPr>
          <a:xfrm flipV="1">
            <a:off x="4696574" y="2682986"/>
            <a:ext cx="2756849" cy="9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4 17"/>
          <p:cNvCxnSpPr/>
          <p:nvPr/>
        </p:nvCxnSpPr>
        <p:spPr>
          <a:xfrm rot="10800000" flipV="1">
            <a:off x="8910084" y="2840589"/>
            <a:ext cx="1068602" cy="463255"/>
          </a:xfrm>
          <a:prstGeom prst="bentConnector3">
            <a:avLst>
              <a:gd name="adj1" fmla="val 5099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4 23"/>
          <p:cNvCxnSpPr/>
          <p:nvPr/>
        </p:nvCxnSpPr>
        <p:spPr>
          <a:xfrm>
            <a:off x="2504865" y="2846645"/>
            <a:ext cx="1245356" cy="4572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ttangolo 25"/>
          <p:cNvSpPr/>
          <p:nvPr/>
        </p:nvSpPr>
        <p:spPr>
          <a:xfrm>
            <a:off x="4239822" y="3187146"/>
            <a:ext cx="29145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Redigeranno un verbale</a:t>
            </a:r>
          </a:p>
        </p:txBody>
      </p:sp>
    </p:spTree>
    <p:extLst>
      <p:ext uri="{BB962C8B-B14F-4D97-AF65-F5344CB8AC3E}">
        <p14:creationId xmlns:p14="http://schemas.microsoft.com/office/powerpoint/2010/main" val="1294841323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330</TotalTime>
  <Words>556</Words>
  <Application>Microsoft Office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Palatino</vt:lpstr>
      <vt:lpstr>Palatino Linotype</vt:lpstr>
      <vt:lpstr>Wingdings</vt:lpstr>
      <vt:lpstr>Wingdings 3</vt:lpstr>
      <vt:lpstr>Filo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Giuseppe Pagliara (Barzanò &amp; Zanardo)</dc:creator>
  <cp:lastModifiedBy>Giuseppe Pagliara (Barzanò &amp; Zanardo)</cp:lastModifiedBy>
  <cp:revision>32</cp:revision>
  <dcterms:created xsi:type="dcterms:W3CDTF">2023-05-02T08:10:40Z</dcterms:created>
  <dcterms:modified xsi:type="dcterms:W3CDTF">2026-01-22T15:03:21Z</dcterms:modified>
</cp:coreProperties>
</file>